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21067700" cx="3746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EfuALEsQkl/zygmDtm1CTAMds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lnp.jinr.ru/images/jevents/5e85c1ec4ca019.87998701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/>
          </a:p>
        </p:txBody>
      </p:sp>
      <p:sp>
        <p:nvSpPr>
          <p:cNvPr id="63" name="Google Shape;63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https://dlnp.jinr.ru/images/jevents/5e85c1ec4ca019.87998701.pdf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c90765f38b_0_629"/>
          <p:cNvSpPr txBox="1"/>
          <p:nvPr>
            <p:ph type="title"/>
          </p:nvPr>
        </p:nvSpPr>
        <p:spPr>
          <a:xfrm>
            <a:off x="1873171" y="843685"/>
            <a:ext cx="33717000" cy="35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gc90765f38b_0_629"/>
          <p:cNvSpPr txBox="1"/>
          <p:nvPr>
            <p:ph idx="1" type="body"/>
          </p:nvPr>
        </p:nvSpPr>
        <p:spPr>
          <a:xfrm>
            <a:off x="1873171" y="4915801"/>
            <a:ext cx="33717000" cy="13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gc90765f38b_0_629"/>
          <p:cNvSpPr txBox="1"/>
          <p:nvPr>
            <p:ph idx="10" type="dt"/>
          </p:nvPr>
        </p:nvSpPr>
        <p:spPr>
          <a:xfrm>
            <a:off x="1873171" y="19526650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gc90765f38b_0_629"/>
          <p:cNvSpPr txBox="1"/>
          <p:nvPr>
            <p:ph idx="11" type="ftr"/>
          </p:nvPr>
        </p:nvSpPr>
        <p:spPr>
          <a:xfrm>
            <a:off x="12800000" y="19526650"/>
            <a:ext cx="11863500" cy="11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gc90765f38b_0_629"/>
          <p:cNvSpPr txBox="1"/>
          <p:nvPr>
            <p:ph idx="12" type="sldNum"/>
          </p:nvPr>
        </p:nvSpPr>
        <p:spPr>
          <a:xfrm>
            <a:off x="26848778" y="19526650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c90765f38b_0_620"/>
          <p:cNvSpPr txBox="1"/>
          <p:nvPr>
            <p:ph idx="1" type="body"/>
          </p:nvPr>
        </p:nvSpPr>
        <p:spPr>
          <a:xfrm>
            <a:off x="1277050" y="17328373"/>
            <a:ext cx="245775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1pPr>
          </a:lstStyle>
          <a:p/>
        </p:txBody>
      </p:sp>
      <p:sp>
        <p:nvSpPr>
          <p:cNvPr id="53" name="Google Shape;53;gc90765f38b_0_620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c90765f38b_0_623"/>
          <p:cNvSpPr txBox="1"/>
          <p:nvPr>
            <p:ph hasCustomPrompt="1" type="title"/>
          </p:nvPr>
        </p:nvSpPr>
        <p:spPr>
          <a:xfrm>
            <a:off x="1277050" y="4530672"/>
            <a:ext cx="34909200" cy="80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9pPr>
          </a:lstStyle>
          <a:p>
            <a:r>
              <a:t>xx%</a:t>
            </a:r>
          </a:p>
        </p:txBody>
      </p:sp>
      <p:sp>
        <p:nvSpPr>
          <p:cNvPr id="56" name="Google Shape;56;gc90765f38b_0_623"/>
          <p:cNvSpPr txBox="1"/>
          <p:nvPr>
            <p:ph idx="1" type="body"/>
          </p:nvPr>
        </p:nvSpPr>
        <p:spPr>
          <a:xfrm>
            <a:off x="1277050" y="12911467"/>
            <a:ext cx="34909200" cy="53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57" name="Google Shape;57;gc90765f38b_0_623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90765f38b_0_627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c90765f38b_0_588"/>
          <p:cNvSpPr txBox="1"/>
          <p:nvPr>
            <p:ph type="ctrTitle"/>
          </p:nvPr>
        </p:nvSpPr>
        <p:spPr>
          <a:xfrm>
            <a:off x="1277084" y="3049768"/>
            <a:ext cx="34909200" cy="84075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9pPr>
          </a:lstStyle>
          <a:p/>
        </p:txBody>
      </p:sp>
      <p:sp>
        <p:nvSpPr>
          <p:cNvPr id="21" name="Google Shape;21;gc90765f38b_0_588"/>
          <p:cNvSpPr txBox="1"/>
          <p:nvPr>
            <p:ph idx="1" type="subTitle"/>
          </p:nvPr>
        </p:nvSpPr>
        <p:spPr>
          <a:xfrm>
            <a:off x="1277050" y="11608534"/>
            <a:ext cx="34909200" cy="32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9pPr>
          </a:lstStyle>
          <a:p/>
        </p:txBody>
      </p:sp>
      <p:sp>
        <p:nvSpPr>
          <p:cNvPr id="22" name="Google Shape;22;gc90765f38b_0_588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90765f38b_0_592"/>
          <p:cNvSpPr txBox="1"/>
          <p:nvPr>
            <p:ph type="title"/>
          </p:nvPr>
        </p:nvSpPr>
        <p:spPr>
          <a:xfrm>
            <a:off x="1277050" y="8809850"/>
            <a:ext cx="34909200" cy="344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/>
        </p:txBody>
      </p:sp>
      <p:sp>
        <p:nvSpPr>
          <p:cNvPr id="25" name="Google Shape;25;gc90765f38b_0_592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c90765f38b_0_595"/>
          <p:cNvSpPr txBox="1"/>
          <p:nvPr>
            <p:ph type="title"/>
          </p:nvPr>
        </p:nvSpPr>
        <p:spPr>
          <a:xfrm>
            <a:off x="1277050" y="1822816"/>
            <a:ext cx="34909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28" name="Google Shape;28;gc90765f38b_0_595"/>
          <p:cNvSpPr txBox="1"/>
          <p:nvPr>
            <p:ph idx="1" type="body"/>
          </p:nvPr>
        </p:nvSpPr>
        <p:spPr>
          <a:xfrm>
            <a:off x="1277050" y="4720521"/>
            <a:ext cx="349092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29" name="Google Shape;29;gc90765f38b_0_595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c90765f38b_0_599"/>
          <p:cNvSpPr txBox="1"/>
          <p:nvPr>
            <p:ph type="title"/>
          </p:nvPr>
        </p:nvSpPr>
        <p:spPr>
          <a:xfrm>
            <a:off x="1277050" y="1822816"/>
            <a:ext cx="34909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32" name="Google Shape;32;gc90765f38b_0_599"/>
          <p:cNvSpPr txBox="1"/>
          <p:nvPr>
            <p:ph idx="1" type="body"/>
          </p:nvPr>
        </p:nvSpPr>
        <p:spPr>
          <a:xfrm>
            <a:off x="1277050" y="4720521"/>
            <a:ext cx="163878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57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33" name="Google Shape;33;gc90765f38b_0_599"/>
          <p:cNvSpPr txBox="1"/>
          <p:nvPr>
            <p:ph idx="2" type="body"/>
          </p:nvPr>
        </p:nvSpPr>
        <p:spPr>
          <a:xfrm>
            <a:off x="19798571" y="4720521"/>
            <a:ext cx="163878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57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34" name="Google Shape;34;gc90765f38b_0_599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c90765f38b_0_604"/>
          <p:cNvSpPr txBox="1"/>
          <p:nvPr>
            <p:ph type="title"/>
          </p:nvPr>
        </p:nvSpPr>
        <p:spPr>
          <a:xfrm>
            <a:off x="1277050" y="1822816"/>
            <a:ext cx="34909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37" name="Google Shape;37;gc90765f38b_0_604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c90765f38b_0_607"/>
          <p:cNvSpPr txBox="1"/>
          <p:nvPr>
            <p:ph type="title"/>
          </p:nvPr>
        </p:nvSpPr>
        <p:spPr>
          <a:xfrm>
            <a:off x="1277050" y="2275729"/>
            <a:ext cx="11504400" cy="30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9pPr>
          </a:lstStyle>
          <a:p/>
        </p:txBody>
      </p:sp>
      <p:sp>
        <p:nvSpPr>
          <p:cNvPr id="40" name="Google Shape;40;gc90765f38b_0_607"/>
          <p:cNvSpPr txBox="1"/>
          <p:nvPr>
            <p:ph idx="1" type="body"/>
          </p:nvPr>
        </p:nvSpPr>
        <p:spPr>
          <a:xfrm>
            <a:off x="1277050" y="5691781"/>
            <a:ext cx="11504400" cy="130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397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41" name="Google Shape;41;gc90765f38b_0_607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c90765f38b_0_611"/>
          <p:cNvSpPr txBox="1"/>
          <p:nvPr>
            <p:ph type="title"/>
          </p:nvPr>
        </p:nvSpPr>
        <p:spPr>
          <a:xfrm>
            <a:off x="2008577" y="1843808"/>
            <a:ext cx="26089200" cy="1675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9pPr>
          </a:lstStyle>
          <a:p/>
        </p:txBody>
      </p:sp>
      <p:sp>
        <p:nvSpPr>
          <p:cNvPr id="44" name="Google Shape;44;gc90765f38b_0_611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c90765f38b_0_614"/>
          <p:cNvSpPr/>
          <p:nvPr/>
        </p:nvSpPr>
        <p:spPr>
          <a:xfrm>
            <a:off x="18731700" y="-512"/>
            <a:ext cx="18731700" cy="2106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c90765f38b_0_614"/>
          <p:cNvSpPr txBox="1"/>
          <p:nvPr>
            <p:ph type="title"/>
          </p:nvPr>
        </p:nvSpPr>
        <p:spPr>
          <a:xfrm>
            <a:off x="1087766" y="5051067"/>
            <a:ext cx="16573500" cy="6071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9pPr>
          </a:lstStyle>
          <a:p/>
        </p:txBody>
      </p:sp>
      <p:sp>
        <p:nvSpPr>
          <p:cNvPr id="48" name="Google Shape;48;gc90765f38b_0_614"/>
          <p:cNvSpPr txBox="1"/>
          <p:nvPr>
            <p:ph idx="1" type="subTitle"/>
          </p:nvPr>
        </p:nvSpPr>
        <p:spPr>
          <a:xfrm>
            <a:off x="1087766" y="11481354"/>
            <a:ext cx="16573500" cy="50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/>
        </p:txBody>
      </p:sp>
      <p:sp>
        <p:nvSpPr>
          <p:cNvPr id="49" name="Google Shape;49;gc90765f38b_0_614"/>
          <p:cNvSpPr txBox="1"/>
          <p:nvPr>
            <p:ph idx="2" type="body"/>
          </p:nvPr>
        </p:nvSpPr>
        <p:spPr>
          <a:xfrm>
            <a:off x="20237365" y="2965801"/>
            <a:ext cx="15720300" cy="151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-698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50" name="Google Shape;50;gc90765f38b_0_614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c90765f38b_0_584"/>
          <p:cNvSpPr txBox="1"/>
          <p:nvPr>
            <p:ph type="title"/>
          </p:nvPr>
        </p:nvSpPr>
        <p:spPr>
          <a:xfrm>
            <a:off x="1277050" y="1822816"/>
            <a:ext cx="34909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c90765f38b_0_584"/>
          <p:cNvSpPr txBox="1"/>
          <p:nvPr>
            <p:ph idx="1" type="body"/>
          </p:nvPr>
        </p:nvSpPr>
        <p:spPr>
          <a:xfrm>
            <a:off x="1277050" y="4720521"/>
            <a:ext cx="349092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Font typeface="Arial"/>
              <a:buChar char="●"/>
              <a:defRPr b="0" i="0" sz="7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90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90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905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905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905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905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905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905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c90765f38b_0_584"/>
          <p:cNvSpPr txBox="1"/>
          <p:nvPr>
            <p:ph idx="12" type="sldNum"/>
          </p:nvPr>
        </p:nvSpPr>
        <p:spPr>
          <a:xfrm>
            <a:off x="34712060" y="19100467"/>
            <a:ext cx="22479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3.jp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doi.org/10.3390/life7020026" TargetMode="External"/><Relationship Id="rId5" Type="http://schemas.openxmlformats.org/officeDocument/2006/relationships/hyperlink" Target="https://dlnp.jinr.ru/images/jevents/5e85c1ec4ca019.87998701.pdf" TargetMode="Externa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654215" y="217403"/>
            <a:ext cx="362127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2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DSUP Protectors</a:t>
            </a:r>
            <a:endParaRPr b="1" sz="72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Andrew Ko, Annie Yang, Catrina Yeh, Charis Chiu, Dillon Su, Ethan Dunn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School, Taipei, Taiwan 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t/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82775" y="5122550"/>
            <a:ext cx="17830800" cy="15860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9650" lIns="139300" spcFirstLastPara="1" rIns="139300" wrap="square" tIns="69650">
            <a:noAutofit/>
          </a:bodyPr>
          <a:lstStyle/>
          <a:p>
            <a:pPr indent="-577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UV radiation can lead to skin cancer, eye damage, and immune system suppression.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Tardigrades are organisms that can s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urvive in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extreme conditions due to the presence of Dsup in their bodies. 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Dsup proteins both protect DNA from UV radiation, and can repair damaged DNA.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b="1"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oal: Our project aims to utilize Dsup to protect eukaryotic cells from UV radiation.</a:t>
            </a:r>
            <a:endParaRPr b="1" i="0" sz="5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644288" y="3602321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Introduction &amp; Project Details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8973102" y="3602384"/>
            <a:ext cx="17830801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Experiments </a:t>
            </a: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Planned: Confirmation/Approach 1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31033" l="0" r="0" t="31033"/>
          <a:stretch/>
        </p:blipFill>
        <p:spPr>
          <a:xfrm>
            <a:off x="28253838" y="136523"/>
            <a:ext cx="8677998" cy="329184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41869741" y="7774703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0" y="79700"/>
            <a:ext cx="9184800" cy="3430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730550" y="17695925"/>
            <a:ext cx="11658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Fig 1. DNA Protection by Dsup Protein from Radiation Damage</a:t>
            </a:r>
            <a:endParaRPr sz="3000"/>
          </a:p>
        </p:txBody>
      </p:sp>
      <p:sp>
        <p:nvSpPr>
          <p:cNvPr id="73" name="Google Shape;73;p14"/>
          <p:cNvSpPr txBox="1"/>
          <p:nvPr/>
        </p:nvSpPr>
        <p:spPr>
          <a:xfrm>
            <a:off x="19531525" y="8983975"/>
            <a:ext cx="9392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Fig 2. Protein Expression to Confirm Dsup expression</a:t>
            </a:r>
            <a:endParaRPr sz="2800"/>
          </a:p>
        </p:txBody>
      </p:sp>
      <p:sp>
        <p:nvSpPr>
          <p:cNvPr id="74" name="Google Shape;74;p14"/>
          <p:cNvSpPr txBox="1"/>
          <p:nvPr/>
        </p:nvSpPr>
        <p:spPr>
          <a:xfrm>
            <a:off x="19900150" y="19970450"/>
            <a:ext cx="9392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Fig 3. Procedure for testing expressed Dsup in comparison to sunscreen</a:t>
            </a:r>
            <a:endParaRPr sz="2800"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09950" y="4873394"/>
            <a:ext cx="15763224" cy="42515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4"/>
          <p:cNvCxnSpPr/>
          <p:nvPr/>
        </p:nvCxnSpPr>
        <p:spPr>
          <a:xfrm>
            <a:off x="31136948" y="17215888"/>
            <a:ext cx="1146900" cy="561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539742" y="15666547"/>
            <a:ext cx="4596510" cy="315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 txBox="1"/>
          <p:nvPr/>
        </p:nvSpPr>
        <p:spPr>
          <a:xfrm>
            <a:off x="32710375" y="19191225"/>
            <a:ext cx="45966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/>
              <a:t>Cell density and analysis</a:t>
            </a:r>
            <a:endParaRPr sz="5500"/>
          </a:p>
        </p:txBody>
      </p:sp>
      <p:sp>
        <p:nvSpPr>
          <p:cNvPr id="79" name="Google Shape;79;p14"/>
          <p:cNvSpPr txBox="1"/>
          <p:nvPr/>
        </p:nvSpPr>
        <p:spPr>
          <a:xfrm>
            <a:off x="31553225" y="9035925"/>
            <a:ext cx="5378700" cy="53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4600"/>
              <a:t>2 Goals:</a:t>
            </a:r>
            <a:endParaRPr b="1" sz="4600"/>
          </a:p>
          <a:p>
            <a:pPr indent="-5207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4600"/>
              <a:buChar char="-"/>
            </a:pPr>
            <a:r>
              <a:rPr lang="en-US" sz="4600"/>
              <a:t>Express Dsup</a:t>
            </a:r>
            <a:endParaRPr sz="4600"/>
          </a:p>
          <a:p>
            <a:pPr indent="-5207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4600"/>
              <a:buChar char="-"/>
            </a:pPr>
            <a:r>
              <a:rPr lang="en-US" sz="4600"/>
              <a:t>Test Dsup ability to block UV inside and outside of cell</a:t>
            </a:r>
            <a:endParaRPr sz="4600"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370675" y="9742850"/>
            <a:ext cx="10909175" cy="10084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76688" y="10534650"/>
            <a:ext cx="14042975" cy="69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4"/>
          <p:cNvSpPr txBox="1"/>
          <p:nvPr/>
        </p:nvSpPr>
        <p:spPr>
          <a:xfrm>
            <a:off x="21937475" y="9664075"/>
            <a:ext cx="7731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7158"/>
          <a:stretch/>
        </p:blipFill>
        <p:spPr>
          <a:xfrm>
            <a:off x="152400" y="5118404"/>
            <a:ext cx="18896800" cy="1352549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19049200" y="10437425"/>
            <a:ext cx="17830800" cy="2076900"/>
          </a:xfrm>
          <a:prstGeom prst="rect">
            <a:avLst/>
          </a:prstGeom>
          <a:noFill/>
          <a:ln>
            <a:noFill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Team Red from Taipei American School consisting of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juniors and 1 senior. 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9049191" y="8969971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About This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9049190" y="3602334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for Next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9049200" y="12602400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References &amp; Acknowledgements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049200" y="13745400"/>
            <a:ext cx="17830800" cy="14181300"/>
          </a:xfrm>
          <a:prstGeom prst="rect">
            <a:avLst/>
          </a:prstGeom>
          <a:noFill/>
          <a:ln>
            <a:noFill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0" i="0" lang="en-US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to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Jonathan Hsu, Mr. Jude Clapper, Dr. Ying Zhang, Mr. Sean Tsao, and the Scientific Research Department</a:t>
            </a:r>
            <a:endParaRPr sz="3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b="0" i="0" sz="3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Hashimoto, Takuma, Daiki D. Horikawa,, et al. “Extremotolerant Tardigrade Genome and Improved Radiotolerance of Human Cultured Cells by Tardigrade-Unique Protein.” Nature Communications 7, no. 1 (September 20, 2016): 12808. https://doi.org/10.1038/ncomms12808.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Hashimoto, Takuma, and Takekazu Kunieda. “DNA Protection Protein, a Novel Mechanism of Radiation Tolerance: Lessons from Tardigrades.” Life 7, no. 2 (June 2017): 26. </a:t>
            </a:r>
            <a:r>
              <a:rPr lang="en-US" sz="23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https://doi.org/10.3390/life7020026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Elena, Kravchenko. “Study of the radioprotective properties of the Damage Suppressor (Dsup) protein on a model organism D. melanogaster and human cell culture HEK293T.” </a:t>
            </a:r>
            <a:r>
              <a:rPr lang="en-US" sz="23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https://dlnp.jinr.ru/image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Addgene: Takekazu Kunieda Lab Plasmids. (n.d.). Retrieved February 22, 2022, from https://www.addgene.org/Takekazu_Kunieda/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Lakshmipathy, U., Pelacho, B., Sudo, K., Linehan, J. L., Coucouvanis, E., Kaufman, D. S., &amp; Verfaillie, C. M. (2004). Efficient transfection of embryonic and adult stem cells. Stem Cells (Dayton, Ohio), 22(4), 531–543. https://doi.org/10.1634/stemcells.22-4-531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Maruyama, H., Ataka, K., Higuchi, N., Sakamoto, F., Gejyo, F., &amp; Miyazaki, J. (2001). Skin-targeted gene transfer using in vivo electroporation. Gene Therapy, 8(23), 1808–1812. https://doi.org/10.1038/sj.gt.3301604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Mirus Bio Contact Information. (n.d.). Retrieved February 22, 2022, from https://www.mirusbio.com/contact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AutoNum type="arabicPeriod"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Transfection Guide | Overview of Transfection Methods | Promega. (n.d.). Retrieved February 22, 2022, from https://worldwide.promega.com/resources/guides/cell-biology/transfection/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9049200" y="5096650"/>
            <a:ext cx="17830800" cy="3558000"/>
          </a:xfrm>
          <a:prstGeom prst="rect">
            <a:avLst/>
          </a:prstGeom>
          <a:noFill/>
          <a:ln>
            <a:noFill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Purify Dsup more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effectively.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Dsup cream UV protection on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mammals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whether Dsup can be transfected into human cells. </a:t>
            </a:r>
            <a:endParaRPr sz="5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78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Char char="●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whether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Dsup cream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comedogenic or 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causes</a:t>
            </a: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acne.</a:t>
            </a:r>
            <a:endParaRPr b="0" i="0" sz="5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869741" y="7774703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54215" y="217403"/>
            <a:ext cx="36212700" cy="3154800"/>
          </a:xfrm>
          <a:prstGeom prst="rect">
            <a:avLst/>
          </a:prstGeom>
          <a:solidFill>
            <a:srgbClr val="17365D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DSUP Protectors</a:t>
            </a:r>
            <a:endParaRPr b="1" sz="72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Andrew Ko, Annie Yang, Catrina Yeh, Charis Chiu, Dillon Su, Ethan Dunn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School, Taipei, Taiwan 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t/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6">
            <a:alphaModFix/>
          </a:blip>
          <a:srcRect b="31033" l="0" r="0" t="31033"/>
          <a:stretch/>
        </p:blipFill>
        <p:spPr>
          <a:xfrm>
            <a:off x="28253838" y="136523"/>
            <a:ext cx="8677998" cy="329184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581727" y="3602334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Experiments </a:t>
            </a: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Planned: Approach 2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0" y="79700"/>
            <a:ext cx="9184800" cy="3430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54225" y="18904275"/>
            <a:ext cx="11159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Fig 4. Procedure for Testing Dsup’s external </a:t>
            </a:r>
            <a:r>
              <a:rPr lang="en-US" sz="2800"/>
              <a:t>effectiveness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2017-08-28T19:07:22Z</dcterms:created>
  <dc:creator>ePB employee</dc:creator>
</cp:coreProperties>
</file>