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h8ipqbkKiXQxPCgezKPwiHmsz9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ionalgeographic.com/science/article/coral-bleaching-reefs-climate-change-el-nino-environment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Window to Save World's Coral Reefs Closing Rapidly (nationalgeographic.com)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Plan to use agrobacterium to insert heat shock plasmids and antioxidant (APX and Superoxide dismutase) plasmids into algae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Heat shock algae will be tested by heat shocking the algae and testing cell survival by regrowing from heat shocked sample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/>
              <a:t>Antioxidant algae will be tested by placing in water containing H2O2 and testing cell death via same method as heat shock proteins. 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superscript acknowledgements</a:t>
            </a:r>
            <a:endParaRPr/>
          </a:p>
        </p:txBody>
      </p:sp>
      <p:sp>
        <p:nvSpPr>
          <p:cNvPr id="107" name="Google Shape;10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100937226" y="12936894"/>
            <a:ext cx="55224718" cy="34530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1555124" y="-21290746"/>
            <a:ext cx="55224718" cy="10298535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959352" y="13537958"/>
            <a:ext cx="31843901" cy="418428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Calibri"/>
              <a:buNone/>
              <a:defRPr b="1" sz="1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959352" y="8929397"/>
            <a:ext cx="31843901" cy="4608561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674798" y="15103406"/>
            <a:ext cx="687544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77053656" y="15103406"/>
            <a:ext cx="687609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873171" y="4715853"/>
            <a:ext cx="16552847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1873171" y="6681196"/>
            <a:ext cx="16552847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19030895" y="4715853"/>
            <a:ext cx="16559349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19030895" y="6681196"/>
            <a:ext cx="16559349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873173" y="838807"/>
            <a:ext cx="12325205" cy="3569807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4647155" y="838809"/>
            <a:ext cx="20943089" cy="179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76300" lvl="1" marL="9144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–"/>
              <a:defRPr sz="10200"/>
            </a:lvl2pPr>
            <a:lvl3pPr indent="-787400" lvl="2" marL="13716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3pPr>
            <a:lvl4pPr indent="-692150" lvl="3" marL="1828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1873173" y="4408616"/>
            <a:ext cx="12325205" cy="14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7343091" y="14747398"/>
            <a:ext cx="22478047" cy="1741014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7343091" y="1882439"/>
            <a:ext cx="22478047" cy="1264062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7343091" y="16488413"/>
            <a:ext cx="22478047" cy="247252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11779849" y="-4990876"/>
            <a:ext cx="13903718" cy="3371707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4000">
              <a:srgbClr val="BFBFBF"/>
            </a:gs>
            <a:gs pos="71000">
              <a:srgbClr val="8C8C8C"/>
            </a:gs>
            <a:gs pos="85500">
              <a:srgbClr val="737373"/>
            </a:gs>
            <a:gs pos="100000">
              <a:srgbClr val="59595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 b="0" i="0" sz="16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76300" lvl="1" marL="914400" marR="0" rtl="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Char char="–"/>
              <a:defRPr b="0" i="0" sz="10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87400" lvl="2" marL="13716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92150" lvl="3" marL="1828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2150" lvl="4" marL="22860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»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92150" lvl="5" marL="27432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92150" lvl="6" marL="32004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92150" lvl="7" marL="36576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92150" lvl="8" marL="4114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10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jp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7.png"/><Relationship Id="rId11" Type="http://schemas.openxmlformats.org/officeDocument/2006/relationships/hyperlink" Target="https://doi.org/10.4194/1303-2712-v21_6_04" TargetMode="External"/><Relationship Id="rId10" Type="http://schemas.openxmlformats.org/officeDocument/2006/relationships/hyperlink" Target="http://2018.igem.org/Team:VIT_Vellore/Description" TargetMode="External"/><Relationship Id="rId12" Type="http://schemas.openxmlformats.org/officeDocument/2006/relationships/image" Target="../media/image13.jpg"/><Relationship Id="rId9" Type="http://schemas.openxmlformats.org/officeDocument/2006/relationships/image" Target="../media/image8.png"/><Relationship Id="rId5" Type="http://schemas.openxmlformats.org/officeDocument/2006/relationships/image" Target="../media/image11.jp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10818300" y="243150"/>
            <a:ext cx="15826800" cy="3393900"/>
          </a:xfrm>
          <a:prstGeom prst="rect">
            <a:avLst/>
          </a:prstGeom>
          <a:solidFill>
            <a:srgbClr val="002132">
              <a:alpha val="335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69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Reef-vive: A comprehensive approach </a:t>
            </a:r>
            <a:endParaRPr b="1" sz="69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69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towards increased coral survivability </a:t>
            </a:r>
            <a:endParaRPr b="1" sz="69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 Hsieh, Dylan Liu, Ethan Hirai, Marvin Li, Rex Liu, Sonia Fan 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Taipei American School</a:t>
            </a:r>
            <a:r>
              <a:rPr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Taipei, Taiwan</a:t>
            </a:r>
            <a:endParaRPr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606900" y="389575"/>
            <a:ext cx="3367200" cy="3247500"/>
          </a:xfrm>
          <a:prstGeom prst="ellipse">
            <a:avLst/>
          </a:prstGeom>
          <a:noFill/>
          <a:ln cap="flat" cmpd="sng" w="152400">
            <a:solidFill>
              <a:srgbClr val="FF5A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10100" y="5369300"/>
            <a:ext cx="17830800" cy="153585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 txBox="1"/>
          <p:nvPr/>
        </p:nvSpPr>
        <p:spPr>
          <a:xfrm>
            <a:off x="11818834" y="18612850"/>
            <a:ext cx="279677" cy="396643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644288" y="3907121"/>
            <a:ext cx="17830800" cy="11430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Introduction &amp; Project Details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8973102" y="3907184"/>
            <a:ext cx="17830800" cy="11430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Experiments We Did</a:t>
            </a:r>
            <a:r>
              <a:rPr b="1" lang="en-US" sz="6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&amp;/or Planned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18973125" y="5369475"/>
            <a:ext cx="17830800" cy="153585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b="32053" l="0" r="0" t="12687"/>
          <a:stretch/>
        </p:blipFill>
        <p:spPr>
          <a:xfrm>
            <a:off x="26920100" y="389576"/>
            <a:ext cx="9883804" cy="30458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644300" y="5375050"/>
            <a:ext cx="17830800" cy="76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Times New Roman"/>
              <a:buChar char="●"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Coral reefs support biodiverse 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ecosystems 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and provide 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indispensable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 coastline protection for millions 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of people.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0" marL="914400" rtl="0" algn="l">
              <a:spcBef>
                <a:spcPts val="0"/>
              </a:spcBef>
              <a:spcAft>
                <a:spcPts val="0"/>
              </a:spcAft>
              <a:buSzPts val="4300"/>
              <a:buFont typeface="Times New Roman"/>
              <a:buChar char="●"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Rising ocean temperatures &amp; acidification triggers algae overproduction of Reactive Oxygen Species (ROS), causing algae expulsion from coral host</a:t>
            </a:r>
            <a:r>
              <a:rPr baseline="30000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Times New Roman"/>
              <a:buChar char="●"/>
            </a:pPr>
            <a:r>
              <a:rPr b="1" lang="en-US" sz="4300" u="sng">
                <a:latin typeface="Times New Roman"/>
                <a:ea typeface="Times New Roman"/>
                <a:cs typeface="Times New Roman"/>
                <a:sym typeface="Times New Roman"/>
              </a:rPr>
              <a:t>Project Aim: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Three-fold process towards greater coral survivability: </a:t>
            </a:r>
            <a:r>
              <a:rPr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thermal (</a:t>
            </a:r>
            <a:r>
              <a:rPr b="1"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2)</a:t>
            </a:r>
            <a:r>
              <a:rPr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acidic (</a:t>
            </a:r>
            <a:r>
              <a:rPr b="1"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3)</a:t>
            </a:r>
            <a:r>
              <a:rPr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oxidative stress (</a:t>
            </a:r>
            <a:r>
              <a:rPr b="1"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4)</a:t>
            </a:r>
            <a:r>
              <a:rPr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resistance.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Times New Roman"/>
              <a:buChar char="●"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Delivery mechanisms: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Times New Roman"/>
              <a:buChar char="●"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Algae transformation through </a:t>
            </a:r>
            <a:r>
              <a:rPr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Agrobacterium 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1" lang="en-US" sz="4300">
                <a:latin typeface="Times New Roman"/>
                <a:ea typeface="Times New Roman"/>
                <a:cs typeface="Times New Roman"/>
                <a:sym typeface="Times New Roman"/>
              </a:rPr>
              <a:t>Fig. 1</a:t>
            </a: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Times New Roman"/>
              <a:buChar char="●"/>
            </a:pPr>
            <a:r>
              <a:rPr lang="en-US" sz="4300">
                <a:latin typeface="Times New Roman"/>
                <a:ea typeface="Times New Roman"/>
                <a:cs typeface="Times New Roman"/>
                <a:sym typeface="Times New Roman"/>
              </a:rPr>
              <a:t>External regulation through </a:t>
            </a:r>
            <a:r>
              <a:rPr lang="en-US" sz="4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Cyanobacteria</a:t>
            </a:r>
            <a:endParaRPr sz="4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3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9674" y="266750"/>
            <a:ext cx="6033627" cy="3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23314250" y="14377950"/>
            <a:ext cx="66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b="35818" l="4039" r="3744" t="4433"/>
          <a:stretch/>
        </p:blipFill>
        <p:spPr>
          <a:xfrm>
            <a:off x="19288728" y="5847388"/>
            <a:ext cx="16965400" cy="61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9150" y="1011800"/>
            <a:ext cx="2755106" cy="26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1653150" y="12186638"/>
            <a:ext cx="126231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3100">
                <a:latin typeface="Times New Roman"/>
                <a:ea typeface="Times New Roman"/>
                <a:cs typeface="Times New Roman"/>
                <a:sym typeface="Times New Roman"/>
              </a:rPr>
              <a:t>Figure 2: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 Diagram of Heat Shock Protein System Experimental Protocol</a:t>
            </a:r>
            <a:endParaRPr b="1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0384775" y="19615375"/>
            <a:ext cx="88536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3100">
                <a:latin typeface="Times New Roman"/>
                <a:ea typeface="Times New Roman"/>
                <a:cs typeface="Times New Roman"/>
                <a:sym typeface="Times New Roman"/>
              </a:rPr>
              <a:t>Figure 3: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 Diagram of Acidification System Design</a:t>
            </a:r>
            <a:endParaRPr b="1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0321825" y="19453075"/>
            <a:ext cx="6033600" cy="10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3100">
                <a:latin typeface="Times New Roman"/>
                <a:ea typeface="Times New Roman"/>
                <a:cs typeface="Times New Roman"/>
                <a:sym typeface="Times New Roman"/>
              </a:rPr>
              <a:t>Figure 4: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Diagram of Antioxidant System Design</a:t>
            </a:r>
            <a:endParaRPr b="1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3573800" y="19933200"/>
            <a:ext cx="11903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3100">
                <a:latin typeface="Times New Roman"/>
                <a:ea typeface="Times New Roman"/>
                <a:cs typeface="Times New Roman"/>
                <a:sym typeface="Times New Roman"/>
              </a:rPr>
              <a:t>Figure 1: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Diagram of Agrobacterium-Mediated Transformation Protocol </a:t>
            </a:r>
            <a:endParaRPr b="1" sz="3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8">
            <a:alphaModFix/>
          </a:blip>
          <a:srcRect b="18884" l="9645" r="9774" t="4287"/>
          <a:stretch/>
        </p:blipFill>
        <p:spPr>
          <a:xfrm>
            <a:off x="19215600" y="13222775"/>
            <a:ext cx="11191951" cy="61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9">
            <a:alphaModFix/>
          </a:blip>
          <a:srcRect b="26957" l="5894" r="5726" t="2510"/>
          <a:stretch/>
        </p:blipFill>
        <p:spPr>
          <a:xfrm>
            <a:off x="2492650" y="12319150"/>
            <a:ext cx="14134100" cy="75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10">
            <a:alphaModFix/>
          </a:blip>
          <a:srcRect b="23480" l="30121" r="29727" t="4690"/>
          <a:stretch/>
        </p:blipFill>
        <p:spPr>
          <a:xfrm>
            <a:off x="30512350" y="13222775"/>
            <a:ext cx="5858874" cy="61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25647800" y="14288075"/>
            <a:ext cx="11068200" cy="64977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are </a:t>
            </a:r>
            <a:r>
              <a:rPr lang="en-US" sz="430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Indigo</a:t>
            </a:r>
            <a:r>
              <a:rPr lang="en-US" sz="4300">
                <a:solidFill>
                  <a:srgbClr val="8E7CC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Taipei American School. 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team of 6 juniors is dedicated to exploring and developing plausible synthetic biology solutions to combat the issue of coral bleaching. 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8951257" y="12928825"/>
            <a:ext cx="17764800" cy="11430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About This Year’s Team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40500" y="3907175"/>
            <a:ext cx="36075600" cy="11430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1736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626275" y="5338775"/>
            <a:ext cx="17830800" cy="154104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2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Ascertain a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reliable method 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determine algae survivability under non-simulated, </a:t>
            </a:r>
            <a:r>
              <a:rPr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vivo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conditions.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52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Include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additional components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further increase coral survivability;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1650" lvl="1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○"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ex) a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copper transport system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treat copper poisoning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Char char="●"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Create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molecular &amp; mathematical models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simulate coral compatibility.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83675" y="19047350"/>
            <a:ext cx="3236100" cy="13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31323" y="19440116"/>
            <a:ext cx="3236100" cy="95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 b="32051" l="0" r="0" t="12687"/>
          <a:stretch/>
        </p:blipFill>
        <p:spPr>
          <a:xfrm>
            <a:off x="26920100" y="454288"/>
            <a:ext cx="9795951" cy="301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7">
            <a:alphaModFix/>
          </a:blip>
          <a:srcRect b="9016" l="0" r="0" t="0"/>
          <a:stretch/>
        </p:blipFill>
        <p:spPr>
          <a:xfrm>
            <a:off x="1546600" y="9539400"/>
            <a:ext cx="15924874" cy="101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4864525" y="19755950"/>
            <a:ext cx="9354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latin typeface="Times New Roman"/>
                <a:ea typeface="Times New Roman"/>
                <a:cs typeface="Times New Roman"/>
                <a:sym typeface="Times New Roman"/>
              </a:rPr>
              <a:t>Figure 5: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A visualization of possible future experiments </a:t>
            </a:r>
            <a:endParaRPr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0818300" y="243150"/>
            <a:ext cx="15826800" cy="3393900"/>
          </a:xfrm>
          <a:prstGeom prst="rect">
            <a:avLst/>
          </a:prstGeom>
          <a:solidFill>
            <a:srgbClr val="002132">
              <a:alpha val="335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69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Reef-vive: A comprehensive approach </a:t>
            </a:r>
            <a:endParaRPr b="1" sz="69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69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towards increased coral survivability </a:t>
            </a:r>
            <a:endParaRPr b="1" sz="69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Andre Hsieh, Dylan Liu, Ethan Hirai, Marvin Li, Rex Liu, Sonia Fan 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Taipei American School</a:t>
            </a:r>
            <a:r>
              <a:rPr b="0" i="0" lang="en-US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Taipei, Taiwan</a:t>
            </a:r>
            <a:endParaRPr b="0" i="0" sz="3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09674" y="266750"/>
            <a:ext cx="6033627" cy="33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9150" y="783200"/>
            <a:ext cx="2755106" cy="26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/>
          <p:nvPr/>
        </p:nvSpPr>
        <p:spPr>
          <a:xfrm>
            <a:off x="606900" y="389575"/>
            <a:ext cx="3367200" cy="3247500"/>
          </a:xfrm>
          <a:prstGeom prst="ellipse">
            <a:avLst/>
          </a:prstGeom>
          <a:noFill/>
          <a:ln cap="flat" cmpd="sng" w="152400">
            <a:solidFill>
              <a:srgbClr val="FF5A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"/>
          <p:cNvSpPr/>
          <p:nvPr/>
        </p:nvSpPr>
        <p:spPr>
          <a:xfrm>
            <a:off x="18951250" y="5320300"/>
            <a:ext cx="17764800" cy="11430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References &amp; Acknowledgements</a:t>
            </a:r>
            <a:endParaRPr b="1" i="0" sz="6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18951250" y="6706963"/>
            <a:ext cx="17764800" cy="60057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research would not be possible without the help of these awesome people: our team mentors, Mr. Clapper &amp; Dr. Hsu, as well as Mr. Tsao &amp; the TAS community.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" lvl="0" marL="279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" lvl="0" marL="279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Nielsen, Daniel Aagren, Katherina Petrou, and Ruth D. Gates. “Coral Bleaching from a Single Cell Perspective.” The ISME Journal 12, no. 6 (June 2018): 1558–67. https://doi.org/10.1038/s41396-018-0080-6.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" lvl="0" marL="279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“Team:UNSW Australia - 2021.Igem.Org.” Accessed March 2, 2022. https://2021.igem.org/Team:UNSW_Australia.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" lvl="0" marL="279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 “Team:VIT Vellore/Description - 2018.Igem.Org.” Accessed March 2, 2022. </a:t>
            </a:r>
            <a:r>
              <a:rPr lang="en-US" sz="2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http://2018.igem.org/Team:VIT_Vellore/Description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" lvl="0" marL="279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[4] Pasaribu, Buntora, and Pei-Luen Jiang. “Agrobacterium Tumefaciens Mediated Transformation of Symbiodinium Spp.” Turkish Journal of Fisheries and Aquatic Sciences, vol. 21, no. 06, Mar. 2021, pp. 291–98. DOI.org (Crossref), </a:t>
            </a:r>
            <a:r>
              <a:rPr lang="en-US" sz="2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https://doi.org/10.4194/1303-2712-v21_6_04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350" lvl="0" marL="279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 Ortiz-Matamoros, Mario Fernando, et al. “Heterologous DNA Uptake in Cultured Symbiodinium Spp. Aided by Agrobacterium Tumefaciens.” PLOS ONE, edited by Christian R Voolstra, vol. 10, no. 7, July 2015, p. e0132693. DOI.org (Crossref), https://doi.org/10.1371/journal.pone.0132693.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12">
            <a:alphaModFix/>
          </a:blip>
          <a:srcRect b="13433" l="0" r="8416" t="4706"/>
          <a:stretch/>
        </p:blipFill>
        <p:spPr>
          <a:xfrm>
            <a:off x="19027438" y="14288075"/>
            <a:ext cx="6400693" cy="64977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2017-08-28T19:07:22Z</dcterms:created>
  <dc:creator>ePB employee</dc:creator>
</cp:coreProperties>
</file>