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21067700" cx="3746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iRrtqj53r9odfUQdqAzvyqUycn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16840b88d1_5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116840b88d1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●"/>
            </a:pPr>
            <a:r>
              <a:rPr b="1" lang="en-US" sz="1000" u="sng">
                <a:solidFill>
                  <a:srgbClr val="FF0000"/>
                </a:solidFill>
              </a:rPr>
              <a:t>Step 1</a:t>
            </a:r>
            <a:r>
              <a:rPr b="1" lang="en-US" sz="1000" u="sng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:</a:t>
            </a: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 Contruct a plasmid containing -p53 in yeast, in addition to pSurvivin + GFP gene sequence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2"/>
                </a:ext>
              </a:extLst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○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Negative control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4"/>
                </a:ext>
              </a:extLst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5"/>
                </a:ext>
              </a:extLst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6"/>
                </a:ext>
              </a:extLst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●"/>
            </a:pPr>
            <a:r>
              <a:rPr b="1" lang="en-US" sz="1000" u="sng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Step 2:</a:t>
            </a: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 Experiment on mutated p53 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9"/>
                </a:ext>
              </a:extLst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○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Theoretically, the gene above (fig. 3) will signal a positive sign (fluorescence) for cancerous cells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1"/>
                </a:ext>
              </a:extLst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2"/>
                </a:ext>
              </a:extLst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○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Determining whether the degree of fluorescence can: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4"/>
                </a:ext>
              </a:extLst>
            </a:endParaRPr>
          </a:p>
          <a:p>
            <a:pPr indent="-292100" lvl="0" marL="18288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AutoNum type="arabicPeriod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15"/>
                  </a:ext>
                </a:extLst>
              </a:rPr>
              <a:t>Detect preliminary stages of cancer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6"/>
                </a:ext>
              </a:extLst>
            </a:endParaRPr>
          </a:p>
          <a:p>
            <a:pPr indent="-292100" lvl="0" marL="18288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AutoNum type="arabicPeriod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17"/>
                  </a:ext>
                </a:extLst>
              </a:rPr>
              <a:t>Indicate the stage of cancer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8"/>
                </a:ext>
              </a:extLst>
            </a:endParaRPr>
          </a:p>
          <a:p>
            <a:pPr indent="0" lvl="0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19"/>
                </a:ext>
              </a:extLst>
            </a:endParaRPr>
          </a:p>
          <a:p>
            <a:pPr indent="-2921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○"/>
            </a:pP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20"/>
                  </a:ext>
                </a:extLst>
              </a:rPr>
              <a:t>To optimize the signal of a positive test, we will modify our experimental design according to the results we get at this stage.</a:t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21"/>
                </a:ext>
              </a:extLs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22"/>
                </a:ext>
              </a:extLs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FF0000"/>
              </a:solidFill>
              <a:extLst>
                <a:ext uri="http://customooxmlschemas.google.com/">
                  <go:slidesCustomData xmlns:go="http://customooxmlschemas.google.com/" textRoundtripDataId="23"/>
                </a:ext>
              </a:extLst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●"/>
            </a:pPr>
            <a:r>
              <a:rPr b="1" lang="en-US" sz="1000" u="sng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24"/>
                  </a:ext>
                </a:extLst>
              </a:rPr>
              <a:t>Step 3:</a:t>
            </a:r>
            <a:r>
              <a:rPr lang="en-US" sz="1000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25"/>
                  </a:ext>
                </a:extLst>
              </a:rPr>
              <a:t> Create a kit for public use with standards for interpretation of the results of the test</a:t>
            </a:r>
            <a:endParaRPr sz="10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000"/>
          </a:p>
        </p:txBody>
      </p:sp>
      <p:sp>
        <p:nvSpPr>
          <p:cNvPr id="81" name="Google Shape;81;g116840b88d1_5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6840b88d1_5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116840b88d1_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116840b88d1_5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 rot="5400000">
            <a:off x="100937226" y="12936894"/>
            <a:ext cx="55224718" cy="34530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31555124" y="-21290746"/>
            <a:ext cx="55224718" cy="10298535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959352" y="13537958"/>
            <a:ext cx="31843901" cy="418428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Calibri"/>
              <a:buNone/>
              <a:defRPr b="1" sz="14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2959352" y="8929397"/>
            <a:ext cx="31843901" cy="4608561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 sz="5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674798" y="15103406"/>
            <a:ext cx="687544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0" name="Google Shape;30;p6"/>
          <p:cNvSpPr txBox="1"/>
          <p:nvPr>
            <p:ph idx="2" type="body"/>
          </p:nvPr>
        </p:nvSpPr>
        <p:spPr>
          <a:xfrm>
            <a:off x="77053656" y="15103406"/>
            <a:ext cx="68760973" cy="42710887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876300" lvl="0" marL="4572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indent="-787400" lvl="1" marL="9144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indent="-692150" lvl="2" marL="1371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indent="-647700" lvl="3" marL="1828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indent="-647700" lvl="4" marL="22860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indent="-647700" lvl="5" marL="27432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indent="-647700" lvl="6" marL="32004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indent="-647700" lvl="7" marL="3657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indent="-647700" lvl="8" marL="41148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/>
        </p:txBody>
      </p:sp>
      <p:sp>
        <p:nvSpPr>
          <p:cNvPr id="31" name="Google Shape;31;p6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1873171" y="4715853"/>
            <a:ext cx="16552847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7" name="Google Shape;37;p7"/>
          <p:cNvSpPr txBox="1"/>
          <p:nvPr>
            <p:ph idx="2" type="body"/>
          </p:nvPr>
        </p:nvSpPr>
        <p:spPr>
          <a:xfrm>
            <a:off x="1873171" y="6681196"/>
            <a:ext cx="16552847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38" name="Google Shape;38;p7"/>
          <p:cNvSpPr txBox="1"/>
          <p:nvPr>
            <p:ph idx="3" type="body"/>
          </p:nvPr>
        </p:nvSpPr>
        <p:spPr>
          <a:xfrm>
            <a:off x="19030895" y="4715853"/>
            <a:ext cx="16559349" cy="1965343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1pPr>
            <a:lvl2pPr indent="-22860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b="1" sz="7300"/>
            </a:lvl2pPr>
            <a:lvl3pPr indent="-2286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b="1" sz="6600"/>
            </a:lvl3pPr>
            <a:lvl4pPr indent="-22860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4pPr>
            <a:lvl5pPr indent="-22860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5pPr>
            <a:lvl6pPr indent="-22860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6pPr>
            <a:lvl7pPr indent="-22860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7pPr>
            <a:lvl8pPr indent="-22860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8pPr>
            <a:lvl9pPr indent="-22860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b="1" sz="5900"/>
            </a:lvl9pPr>
          </a:lstStyle>
          <a:p/>
        </p:txBody>
      </p:sp>
      <p:sp>
        <p:nvSpPr>
          <p:cNvPr id="39" name="Google Shape;39;p7"/>
          <p:cNvSpPr txBox="1"/>
          <p:nvPr>
            <p:ph idx="4" type="body"/>
          </p:nvPr>
        </p:nvSpPr>
        <p:spPr>
          <a:xfrm>
            <a:off x="19030895" y="6681196"/>
            <a:ext cx="16559349" cy="1213832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787400" lvl="0" marL="4572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indent="-692150" lvl="1" marL="914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indent="-647700" lvl="2" marL="1371600" algn="l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indent="-603250" lvl="3" marL="1828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indent="-603250" lvl="4" marL="22860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indent="-603250" lvl="5" marL="27432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indent="-603250" lvl="6" marL="32004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indent="-603250" lvl="7" marL="36576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indent="-603250" lvl="8" marL="4114800" algn="l">
              <a:lnSpc>
                <a:spcPct val="100000"/>
              </a:lnSpc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1873173" y="838807"/>
            <a:ext cx="12325205" cy="3569807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14647155" y="838809"/>
            <a:ext cx="20943089" cy="17980710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Char char="•"/>
              <a:defRPr sz="11700"/>
            </a:lvl1pPr>
            <a:lvl2pPr indent="-876300" lvl="1" marL="91440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2pPr>
            <a:lvl3pPr indent="-787400" lvl="2" marL="137160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3pPr>
            <a:lvl4pPr indent="-692150" lvl="3" marL="1828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indent="-692150" lvl="4" marL="22860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indent="-692150" lvl="5" marL="27432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indent="-692150" lvl="6" marL="32004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indent="-692150" lvl="7" marL="36576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indent="-692150" lvl="8" marL="411480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1873173" y="4408616"/>
            <a:ext cx="12325205" cy="14410903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56" name="Google Shape;56;p10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/>
          <p:nvPr>
            <p:ph type="title"/>
          </p:nvPr>
        </p:nvSpPr>
        <p:spPr>
          <a:xfrm>
            <a:off x="7343091" y="14747398"/>
            <a:ext cx="22478047" cy="1741014"/>
          </a:xfrm>
          <a:prstGeom prst="rect">
            <a:avLst/>
          </a:prstGeom>
          <a:noFill/>
          <a:ln>
            <a:noFill/>
          </a:ln>
        </p:spPr>
        <p:txBody>
          <a:bodyPr anchorCtr="0" anchor="b" bIns="167225" lIns="334450" spcFirstLastPara="1" rIns="334450" wrap="square" tIns="1672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/>
          <p:nvPr>
            <p:ph idx="2" type="pic"/>
          </p:nvPr>
        </p:nvSpPr>
        <p:spPr>
          <a:xfrm>
            <a:off x="7343091" y="1882439"/>
            <a:ext cx="22478047" cy="12640627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7343091" y="16488413"/>
            <a:ext cx="22478047" cy="2472529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indent="-228600" lvl="2" marL="1371600" algn="l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indent="-228600" lvl="3" marL="1828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indent="-228600" lvl="5" marL="27432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indent="-228600" lvl="6" marL="32004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indent="-228600" lvl="7" marL="36576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indent="-228600" lvl="8" marL="411480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/>
        </p:txBody>
      </p:sp>
      <p:sp>
        <p:nvSpPr>
          <p:cNvPr id="63" name="Google Shape;63;p11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 rot="5400000">
            <a:off x="11779849" y="-4990876"/>
            <a:ext cx="13903718" cy="33717072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54000">
              <a:srgbClr val="BFBFBF"/>
            </a:gs>
            <a:gs pos="71000">
              <a:srgbClr val="8C8C8C"/>
            </a:gs>
            <a:gs pos="85500">
              <a:srgbClr val="737373"/>
            </a:gs>
            <a:gs pos="100000">
              <a:srgbClr val="59595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 b="0" i="0" sz="16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anchorCtr="0" anchor="t" bIns="167225" lIns="334450" spcFirstLastPara="1" rIns="334450" wrap="square" tIns="167225">
            <a:normAutofit/>
          </a:bodyPr>
          <a:lstStyle>
            <a:lvl1pPr indent="-971550" lvl="0" marL="457200" marR="0" rtl="0" algn="l">
              <a:lnSpc>
                <a:spcPct val="100000"/>
              </a:lnSpc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Char char="•"/>
              <a:defRPr b="0" i="0" sz="1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76300" lvl="1" marL="914400" marR="0" rtl="0" algn="l">
              <a:lnSpc>
                <a:spcPct val="100000"/>
              </a:lnSpc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Char char="–"/>
              <a:defRPr b="0" i="0" sz="10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87400" lvl="2" marL="1371600" marR="0" rtl="0" algn="l">
              <a:lnSpc>
                <a:spcPct val="100000"/>
              </a:lnSpc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92150" lvl="3" marL="1828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–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2150" lvl="4" marL="22860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»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92150" lvl="5" marL="27432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92150" lvl="6" marL="32004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92150" lvl="7" marL="36576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92150" lvl="8" marL="4114800" marR="0" rtl="0" algn="l">
              <a:lnSpc>
                <a:spcPct val="100000"/>
              </a:lnSpc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b="0" i="0" sz="7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7225" lIns="334450" spcFirstLastPara="1" rIns="334450" wrap="square" tIns="1672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6840b88d1_5_0"/>
          <p:cNvSpPr txBox="1"/>
          <p:nvPr/>
        </p:nvSpPr>
        <p:spPr>
          <a:xfrm>
            <a:off x="682775" y="5122550"/>
            <a:ext cx="17830800" cy="151869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9650" lIns="139300" spcFirstLastPara="1" rIns="139300" wrap="square" tIns="696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 u="sng">
                <a:latin typeface="Calibri"/>
                <a:ea typeface="Calibri"/>
                <a:cs typeface="Calibri"/>
                <a:sym typeface="Calibri"/>
              </a:rPr>
              <a:t>Problem: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6"/>
                  </a:ext>
                </a:extLst>
              </a:rPr>
              <a:t>Cancer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cases have been on the incline; 50% of all cases have been caused by mutations of the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7"/>
                  </a:ext>
                </a:extLst>
              </a:rPr>
              <a:t>tumor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suppressor protein p53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900">
                <a:latin typeface="Calibri"/>
                <a:ea typeface="Calibri"/>
                <a:cs typeface="Calibri"/>
                <a:sym typeface="Calibri"/>
              </a:rPr>
              <a:t>Figure 1. Mutated p53’s effect on the expression of pSurvivin.</a:t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2. Concentration of survivin in normal cells vs tumor cells. </a:t>
            </a:r>
            <a:endParaRPr i="1" sz="3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 u="sng">
                <a:latin typeface="Calibri"/>
                <a:ea typeface="Calibri"/>
                <a:cs typeface="Calibri"/>
                <a:sym typeface="Calibri"/>
              </a:rPr>
              <a:t>Goal:</a:t>
            </a: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8"/>
                  </a:ext>
                </a:extLst>
              </a:rPr>
              <a:t>reate a cancer detection kit that can diagnose cancer at an early stage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, using pSurvivin and a reporter gene (GFP). </a:t>
            </a:r>
            <a:endParaRPr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116840b88d1_5_0"/>
          <p:cNvSpPr txBox="1"/>
          <p:nvPr/>
        </p:nvSpPr>
        <p:spPr>
          <a:xfrm>
            <a:off x="11818834" y="18612850"/>
            <a:ext cx="2796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69650" lIns="139300" spcFirstLastPara="1" rIns="139300" wrap="square" tIns="696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16840b88d1_5_0"/>
          <p:cNvSpPr/>
          <p:nvPr/>
        </p:nvSpPr>
        <p:spPr>
          <a:xfrm>
            <a:off x="654225" y="217400"/>
            <a:ext cx="36212700" cy="32919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“Survivin” Cancer</a:t>
            </a:r>
            <a:endParaRPr b="0" i="0" sz="7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Angelina Chen, Chloe Wang, Destiney Chen, Emma Chow,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Veronica Kuo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</a:t>
            </a: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Taipei, Taiwan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116840b88d1_5_0"/>
          <p:cNvSpPr/>
          <p:nvPr/>
        </p:nvSpPr>
        <p:spPr>
          <a:xfrm>
            <a:off x="644288" y="3668982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Introduction &amp; Project Details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116840b88d1_5_0"/>
          <p:cNvSpPr/>
          <p:nvPr/>
        </p:nvSpPr>
        <p:spPr>
          <a:xfrm>
            <a:off x="18973102" y="3669045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Planned Experiments 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g116840b88d1_5_0"/>
          <p:cNvSpPr/>
          <p:nvPr/>
        </p:nvSpPr>
        <p:spPr>
          <a:xfrm>
            <a:off x="18973125" y="5118975"/>
            <a:ext cx="17830800" cy="151638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114300" spcFirstLastPara="1" rIns="91425" wrap="square" tIns="457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3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3. The pSurvivin + RBS + GFP sequence we plan to express.</a:t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4. Expected results for our experiments on yeast.</a:t>
            </a:r>
            <a:endParaRPr i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g116840b88d1_5_0"/>
          <p:cNvSpPr txBox="1"/>
          <p:nvPr/>
        </p:nvSpPr>
        <p:spPr>
          <a:xfrm>
            <a:off x="41869741" y="7774703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g116840b88d1_5_0"/>
          <p:cNvPicPr preferRelativeResize="0"/>
          <p:nvPr/>
        </p:nvPicPr>
        <p:blipFill rotWithShape="1">
          <a:blip r:embed="rId3">
            <a:alphaModFix/>
          </a:blip>
          <a:srcRect b="32055" l="0" r="0" t="12687"/>
          <a:stretch/>
        </p:blipFill>
        <p:spPr>
          <a:xfrm>
            <a:off x="26530125" y="141200"/>
            <a:ext cx="11130865" cy="34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116840b88d1_5_0"/>
          <p:cNvSpPr/>
          <p:nvPr/>
        </p:nvSpPr>
        <p:spPr>
          <a:xfrm>
            <a:off x="372525" y="95950"/>
            <a:ext cx="10554600" cy="3430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g116840b88d1_5_0"/>
          <p:cNvPicPr preferRelativeResize="0"/>
          <p:nvPr/>
        </p:nvPicPr>
        <p:blipFill rotWithShape="1">
          <a:blip r:embed="rId4">
            <a:alphaModFix/>
          </a:blip>
          <a:srcRect b="2704" l="0" r="0" t="0"/>
          <a:stretch/>
        </p:blipFill>
        <p:spPr>
          <a:xfrm>
            <a:off x="20466400" y="8732575"/>
            <a:ext cx="14844173" cy="10715724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3" name="Google Shape;93;g116840b88d1_5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23650" y="6911075"/>
            <a:ext cx="14946850" cy="563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16840b88d1_5_0"/>
          <p:cNvPicPr preferRelativeResize="0"/>
          <p:nvPr/>
        </p:nvPicPr>
        <p:blipFill rotWithShape="1">
          <a:blip r:embed="rId6">
            <a:alphaModFix/>
          </a:blip>
          <a:srcRect b="18736" l="0" r="0" t="11008"/>
          <a:stretch/>
        </p:blipFill>
        <p:spPr>
          <a:xfrm>
            <a:off x="19864200" y="5291583"/>
            <a:ext cx="16048576" cy="22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16840b88d1_5_0"/>
          <p:cNvPicPr preferRelativeResize="0"/>
          <p:nvPr/>
        </p:nvPicPr>
        <p:blipFill rotWithShape="1">
          <a:blip r:embed="rId7">
            <a:alphaModFix/>
          </a:blip>
          <a:srcRect b="0" l="0" r="0" t="5294"/>
          <a:stretch/>
        </p:blipFill>
        <p:spPr>
          <a:xfrm>
            <a:off x="2323650" y="13665475"/>
            <a:ext cx="14253500" cy="3978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6840b88d1_5_16"/>
          <p:cNvSpPr/>
          <p:nvPr/>
        </p:nvSpPr>
        <p:spPr>
          <a:xfrm>
            <a:off x="19049200" y="5207400"/>
            <a:ext cx="17830800" cy="35391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 Taipei iGEM’s 2022 Green Team consists of five high school students: o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 senior (Angelina Chen) and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juniors (C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hloe Wang, Emma Chow, Destiney Chen, Veronica Kuo).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116840b88d1_5_16"/>
          <p:cNvSpPr/>
          <p:nvPr/>
        </p:nvSpPr>
        <p:spPr>
          <a:xfrm>
            <a:off x="19061866" y="3690817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About This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116840b88d1_5_16"/>
          <p:cNvSpPr/>
          <p:nvPr/>
        </p:nvSpPr>
        <p:spPr>
          <a:xfrm>
            <a:off x="654215" y="3690830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Challenges for Next Year’s Team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116840b88d1_5_16"/>
          <p:cNvSpPr/>
          <p:nvPr/>
        </p:nvSpPr>
        <p:spPr>
          <a:xfrm>
            <a:off x="19049198" y="9391658"/>
            <a:ext cx="17830800" cy="1143000"/>
          </a:xfrm>
          <a:prstGeom prst="rect">
            <a:avLst/>
          </a:prstGeom>
          <a:solidFill>
            <a:srgbClr val="7F7F7F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en-US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References &amp; Acknowledgements</a:t>
            </a:r>
            <a:endParaRPr b="0" i="0" sz="6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116840b88d1_5_16"/>
          <p:cNvSpPr/>
          <p:nvPr/>
        </p:nvSpPr>
        <p:spPr>
          <a:xfrm>
            <a:off x="19061875" y="11037456"/>
            <a:ext cx="17830800" cy="36954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5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Thanks to</a:t>
            </a: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5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9215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●"/>
            </a:pP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Leah Davis, team mentor</a:t>
            </a:r>
            <a:endParaRPr b="0" i="0" sz="5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9215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●"/>
            </a:pP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Jude Clapper</a:t>
            </a:r>
            <a:endParaRPr b="0" i="0" sz="5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9215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●"/>
            </a:pP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Jonathan Hsu</a:t>
            </a:r>
            <a:endParaRPr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116840b88d1_5_16"/>
          <p:cNvSpPr/>
          <p:nvPr/>
        </p:nvSpPr>
        <p:spPr>
          <a:xfrm>
            <a:off x="626275" y="5207400"/>
            <a:ext cx="17830800" cy="150666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the detection kit using mammalian cancer cells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cells will be acquired to use the kit (ex. urine, cotton swab sample, etc.)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a practical prototype of the kit for at-home use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a definitive way to show varying results of the kit as colors may be ambiguous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116840b88d1_5_16"/>
          <p:cNvSpPr txBox="1"/>
          <p:nvPr/>
        </p:nvSpPr>
        <p:spPr>
          <a:xfrm>
            <a:off x="41869741" y="7774703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116840b88d1_5_16"/>
          <p:cNvSpPr/>
          <p:nvPr/>
        </p:nvSpPr>
        <p:spPr>
          <a:xfrm>
            <a:off x="654225" y="217400"/>
            <a:ext cx="36212700" cy="3291900"/>
          </a:xfrm>
          <a:prstGeom prst="rect">
            <a:avLst/>
          </a:prstGeom>
          <a:solidFill>
            <a:srgbClr val="B4A7D6"/>
          </a:solidFill>
          <a:ln cap="flat" cmpd="sng" w="9525">
            <a:solidFill>
              <a:srgbClr val="17365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lang="en-US" sz="7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“Survivin” Cancer</a:t>
            </a:r>
            <a:endParaRPr b="0" i="0" sz="7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Angelina Chen, Chloe Wang, Destiney Chen, Emma Chow,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Veronica Kuo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Taipei American School, Taipei, Taiwan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g116840b88d1_5_16"/>
          <p:cNvPicPr preferRelativeResize="0"/>
          <p:nvPr/>
        </p:nvPicPr>
        <p:blipFill rotWithShape="1">
          <a:blip r:embed="rId3">
            <a:alphaModFix/>
          </a:blip>
          <a:srcRect b="32055" l="0" r="0" t="12687"/>
          <a:stretch/>
        </p:blipFill>
        <p:spPr>
          <a:xfrm>
            <a:off x="26530125" y="141200"/>
            <a:ext cx="11130865" cy="34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116840b88d1_5_16"/>
          <p:cNvSpPr/>
          <p:nvPr/>
        </p:nvSpPr>
        <p:spPr>
          <a:xfrm>
            <a:off x="372525" y="95950"/>
            <a:ext cx="10554600" cy="3430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16840b88d1_5_16"/>
          <p:cNvSpPr txBox="1"/>
          <p:nvPr/>
        </p:nvSpPr>
        <p:spPr>
          <a:xfrm>
            <a:off x="3445925" y="18841989"/>
            <a:ext cx="123210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5. The proposed cancer detection kit and its expected results. </a:t>
            </a:r>
            <a:endParaRPr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g116840b88d1_5_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5925" y="10720867"/>
            <a:ext cx="12247399" cy="803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2017-08-28T19:07:22Z</dcterms:created>
  <dc:creator>ePB employee</dc:creator>
</cp:coreProperties>
</file>