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</p:sldIdLst>
  <p:sldSz cy="21067700" cx="37463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636">
          <p15:clr>
            <a:srgbClr val="A4A3A4"/>
          </p15:clr>
        </p15:guide>
        <p15:guide id="2" pos="1180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9" roundtripDataSignature="AMtx7mi3nedpcWkjOqoqCEQBa+A3FNMd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6E82E7-F77B-4D2F-9593-585AB7EAEBD7}">
  <a:tblStyle styleId="{BA6E82E7-F77B-4D2F-9593-585AB7EAEB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636" orient="horz"/>
        <p:guide pos="118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81" name="Google Shape;81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873171" y="4915801"/>
            <a:ext cx="33717072" cy="13903718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 rot="5400000">
            <a:off x="100937226" y="12936894"/>
            <a:ext cx="55224718" cy="34530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31555124" y="-21290746"/>
            <a:ext cx="55224718" cy="102985359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959352" y="13537958"/>
            <a:ext cx="31843901" cy="4184282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Calibri"/>
              <a:buNone/>
              <a:defRPr b="1" sz="14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2959352" y="8929397"/>
            <a:ext cx="31843901" cy="4608561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 sz="73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rgbClr val="888888"/>
              </a:buClr>
              <a:buSzPts val="5900"/>
              <a:buNone/>
              <a:defRPr sz="5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674798" y="15103406"/>
            <a:ext cx="68754473" cy="42710887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876300" lvl="0" marL="45720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•"/>
              <a:defRPr sz="10200"/>
            </a:lvl1pPr>
            <a:lvl2pPr indent="-787400" lvl="1" marL="9144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–"/>
              <a:defRPr sz="8800"/>
            </a:lvl2pPr>
            <a:lvl3pPr indent="-692150" lvl="2" marL="1371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3pPr>
            <a:lvl4pPr indent="-647700" lvl="3" marL="1828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–"/>
              <a:defRPr sz="6600"/>
            </a:lvl4pPr>
            <a:lvl5pPr indent="-647700" lvl="4" marL="22860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»"/>
              <a:defRPr sz="6600"/>
            </a:lvl5pPr>
            <a:lvl6pPr indent="-647700" lvl="5" marL="27432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6pPr>
            <a:lvl7pPr indent="-647700" lvl="6" marL="32004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7pPr>
            <a:lvl8pPr indent="-647700" lvl="7" marL="3657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8pPr>
            <a:lvl9pPr indent="-647700" lvl="8" marL="4114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77053656" y="15103406"/>
            <a:ext cx="68760973" cy="42710887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876300" lvl="0" marL="45720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•"/>
              <a:defRPr sz="10200"/>
            </a:lvl1pPr>
            <a:lvl2pPr indent="-787400" lvl="1" marL="9144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–"/>
              <a:defRPr sz="8800"/>
            </a:lvl2pPr>
            <a:lvl3pPr indent="-692150" lvl="2" marL="1371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3pPr>
            <a:lvl4pPr indent="-647700" lvl="3" marL="1828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–"/>
              <a:defRPr sz="6600"/>
            </a:lvl4pPr>
            <a:lvl5pPr indent="-647700" lvl="4" marL="22860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»"/>
              <a:defRPr sz="6600"/>
            </a:lvl5pPr>
            <a:lvl6pPr indent="-647700" lvl="5" marL="27432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6pPr>
            <a:lvl7pPr indent="-647700" lvl="6" marL="32004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7pPr>
            <a:lvl8pPr indent="-647700" lvl="7" marL="3657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8pPr>
            <a:lvl9pPr indent="-647700" lvl="8" marL="4114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1873171" y="4715853"/>
            <a:ext cx="16552847" cy="1965343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b="1" sz="8800"/>
            </a:lvl1pPr>
            <a:lvl2pPr indent="-22860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2pPr>
            <a:lvl3pPr indent="-2286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sz="6600"/>
            </a:lvl3pPr>
            <a:lvl4pPr indent="-22860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4pPr>
            <a:lvl5pPr indent="-22860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5pPr>
            <a:lvl6pPr indent="-22860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6pPr>
            <a:lvl7pPr indent="-22860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7pPr>
            <a:lvl8pPr indent="-22860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8pPr>
            <a:lvl9pPr indent="-22860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1873171" y="6681196"/>
            <a:ext cx="16552847" cy="12138320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7874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indent="-69215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2pPr>
            <a:lvl3pPr indent="-6477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3pPr>
            <a:lvl4pPr indent="-60325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–"/>
              <a:defRPr sz="5900"/>
            </a:lvl4pPr>
            <a:lvl5pPr indent="-60325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»"/>
              <a:defRPr sz="5900"/>
            </a:lvl5pPr>
            <a:lvl6pPr indent="-60325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6pPr>
            <a:lvl7pPr indent="-60325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7pPr>
            <a:lvl8pPr indent="-60325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8pPr>
            <a:lvl9pPr indent="-60325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19030895" y="4715853"/>
            <a:ext cx="16559349" cy="1965343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b="1" sz="8800"/>
            </a:lvl1pPr>
            <a:lvl2pPr indent="-22860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2pPr>
            <a:lvl3pPr indent="-2286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sz="6600"/>
            </a:lvl3pPr>
            <a:lvl4pPr indent="-22860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4pPr>
            <a:lvl5pPr indent="-22860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5pPr>
            <a:lvl6pPr indent="-22860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6pPr>
            <a:lvl7pPr indent="-22860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7pPr>
            <a:lvl8pPr indent="-22860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8pPr>
            <a:lvl9pPr indent="-22860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19030895" y="6681196"/>
            <a:ext cx="16559349" cy="12138320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7874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indent="-69215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2pPr>
            <a:lvl3pPr indent="-6477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3pPr>
            <a:lvl4pPr indent="-60325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–"/>
              <a:defRPr sz="5900"/>
            </a:lvl4pPr>
            <a:lvl5pPr indent="-60325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»"/>
              <a:defRPr sz="5900"/>
            </a:lvl5pPr>
            <a:lvl6pPr indent="-60325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6pPr>
            <a:lvl7pPr indent="-60325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7pPr>
            <a:lvl8pPr indent="-60325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8pPr>
            <a:lvl9pPr indent="-60325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1873173" y="838807"/>
            <a:ext cx="12325205" cy="3569807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Calibri"/>
              <a:buNone/>
              <a:defRPr b="1" sz="7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14647155" y="838809"/>
            <a:ext cx="20943089" cy="17980710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971550" lvl="0" marL="45720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Char char="•"/>
              <a:defRPr sz="11700"/>
            </a:lvl1pPr>
            <a:lvl2pPr indent="-876300" lvl="1" marL="91440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–"/>
              <a:defRPr sz="10200"/>
            </a:lvl2pPr>
            <a:lvl3pPr indent="-787400" lvl="2" marL="13716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3pPr>
            <a:lvl4pPr indent="-692150" lvl="3" marL="18288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indent="-692150" lvl="4" marL="22860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indent="-692150" lvl="5" marL="27432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indent="-692150" lvl="6" marL="3200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indent="-692150" lvl="7" marL="3657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indent="-692150" lvl="8" marL="41148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1873173" y="4408616"/>
            <a:ext cx="12325205" cy="14410903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1pPr>
            <a:lvl2pPr indent="-228600" lvl="1" marL="9144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2pPr>
            <a:lvl3pPr indent="-228600" lvl="2" marL="137160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3pPr>
            <a:lvl4pPr indent="-228600" lvl="3" marL="1828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5pPr>
            <a:lvl6pPr indent="-228600" lvl="5" marL="27432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6pPr>
            <a:lvl7pPr indent="-228600" lvl="6" marL="32004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7pPr>
            <a:lvl8pPr indent="-228600" lvl="7" marL="36576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8pPr>
            <a:lvl9pPr indent="-228600" lvl="8" marL="4114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7343091" y="14747398"/>
            <a:ext cx="22478047" cy="1741014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Calibri"/>
              <a:buNone/>
              <a:defRPr b="1" sz="7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/>
          <p:nvPr>
            <p:ph idx="2" type="pic"/>
          </p:nvPr>
        </p:nvSpPr>
        <p:spPr>
          <a:xfrm>
            <a:off x="7343091" y="1882439"/>
            <a:ext cx="22478047" cy="12640627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7343091" y="16488413"/>
            <a:ext cx="22478047" cy="2472529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1pPr>
            <a:lvl2pPr indent="-228600" lvl="1" marL="9144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2pPr>
            <a:lvl3pPr indent="-228600" lvl="2" marL="137160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3pPr>
            <a:lvl4pPr indent="-228600" lvl="3" marL="1828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5pPr>
            <a:lvl6pPr indent="-228600" lvl="5" marL="27432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6pPr>
            <a:lvl7pPr indent="-228600" lvl="6" marL="32004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7pPr>
            <a:lvl8pPr indent="-228600" lvl="7" marL="36576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8pPr>
            <a:lvl9pPr indent="-228600" lvl="8" marL="4114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9pPr>
          </a:lstStyle>
          <a:p/>
        </p:txBody>
      </p:sp>
      <p:sp>
        <p:nvSpPr>
          <p:cNvPr id="63" name="Google Shape;63;p11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 rot="5400000">
            <a:off x="11779849" y="-4990876"/>
            <a:ext cx="13903718" cy="33717072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4000">
              <a:srgbClr val="BFBFBF"/>
            </a:gs>
            <a:gs pos="71000">
              <a:srgbClr val="8C8C8C"/>
            </a:gs>
            <a:gs pos="85500">
              <a:srgbClr val="737373"/>
            </a:gs>
            <a:gs pos="100000">
              <a:srgbClr val="59595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00"/>
              <a:buFont typeface="Calibri"/>
              <a:buNone/>
              <a:defRPr b="0" i="0" sz="16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873171" y="4915801"/>
            <a:ext cx="33717072" cy="13903718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971550" lvl="0" marL="4572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76300" lvl="1" marL="914400" marR="0" rtl="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Font typeface="Arial"/>
              <a:buChar char="–"/>
              <a:defRPr b="0" i="0" sz="10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87400" lvl="2" marL="1371600" marR="0" rtl="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•"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92150" lvl="3" marL="18288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–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2150" lvl="4" marL="22860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»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92150" lvl="5" marL="27432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92150" lvl="6" marL="32004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92150" lvl="7" marL="36576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92150" lvl="8" marL="41148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7.jpg"/><Relationship Id="rId13" Type="http://schemas.openxmlformats.org/officeDocument/2006/relationships/image" Target="../media/image5.png"/><Relationship Id="rId1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statista.com/topics/1701/paper-industry/#:~:text=With%20some%20422%20million%20metric,tons%20of%20paper%20and%20paperboard" TargetMode="External"/><Relationship Id="rId9" Type="http://schemas.openxmlformats.org/officeDocument/2006/relationships/image" Target="../media/image6.png"/><Relationship Id="rId5" Type="http://schemas.openxmlformats.org/officeDocument/2006/relationships/hyperlink" Target="https://journals.asm.org/doi/abs/10.1128/jb.176.18.5735-5752.1994" TargetMode="External"/><Relationship Id="rId6" Type="http://schemas.openxmlformats.org/officeDocument/2006/relationships/hyperlink" Target="http://2010.igem.org/Team:Tokyo_Metropolitan" TargetMode="External"/><Relationship Id="rId7" Type="http://schemas.openxmlformats.org/officeDocument/2006/relationships/hyperlink" Target="http://2014.igem.org/Team:Imperial" TargetMode="External"/><Relationship Id="rId8" Type="http://schemas.openxmlformats.org/officeDocument/2006/relationships/hyperlink" Target="https://www.thermofisher.com/tw/zt/home/life-science/cloning/cloning-learning-center/invitrogen-school-of-molecular-biology/molecular-cloning/cloning/traditional-cloning-basic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/>
        </p:nvSpPr>
        <p:spPr>
          <a:xfrm>
            <a:off x="682775" y="4893975"/>
            <a:ext cx="17792400" cy="15758100"/>
          </a:xfrm>
          <a:prstGeom prst="rect">
            <a:avLst/>
          </a:prstGeom>
          <a:solidFill>
            <a:srgbClr val="FFFFFF">
              <a:alpha val="8156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9650" lIns="365750" spcFirstLastPara="1" rIns="365750" wrap="square" tIns="696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 u="sng">
                <a:latin typeface="Calibri"/>
                <a:ea typeface="Calibri"/>
                <a:cs typeface="Calibri"/>
                <a:sym typeface="Calibri"/>
              </a:rPr>
              <a:t>Problem:</a:t>
            </a:r>
            <a:endParaRPr b="1" sz="5000" u="sng"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Char char="●"/>
            </a:pP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422 million metric tons of paper consumed globally in 2018</a:t>
            </a:r>
            <a:r>
              <a:rPr baseline="30000" i="1" lang="en-US" sz="5000">
                <a:latin typeface="Calibri"/>
                <a:ea typeface="Calibri"/>
                <a:cs typeface="Calibri"/>
                <a:sym typeface="Calibri"/>
              </a:rPr>
              <a:t>1</a:t>
            </a:r>
            <a:endParaRPr baseline="30000" i="1" sz="5000"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Char char="●"/>
            </a:pP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High </a:t>
            </a: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demand for paper leads to mass deforestation</a:t>
            </a:r>
            <a:r>
              <a:rPr baseline="30000" i="1" lang="en-US" sz="5000"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5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 u="sng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Goal: Produce alternative paper source - Bacterial Cellulose (BC)</a:t>
            </a:r>
            <a:endParaRPr b="1" sz="5000" u="sng"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 u="sng">
                <a:latin typeface="Calibri"/>
                <a:ea typeface="Calibri"/>
                <a:cs typeface="Calibri"/>
                <a:sym typeface="Calibri"/>
              </a:rPr>
              <a:t>Project Design:</a:t>
            </a:r>
            <a:endParaRPr b="1" sz="5000" u="sng"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Char char="●"/>
            </a:pPr>
            <a:r>
              <a:rPr b="1" i="1" lang="en-US" sz="5000">
                <a:latin typeface="Calibri"/>
                <a:ea typeface="Calibri"/>
                <a:cs typeface="Calibri"/>
                <a:sym typeface="Calibri"/>
              </a:rPr>
              <a:t>Acetobacter cellulose synthesis</a:t>
            </a:r>
            <a:r>
              <a:rPr b="1" lang="en-US" sz="500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i="1" lang="en-US" sz="5000">
                <a:latin typeface="Calibri"/>
                <a:ea typeface="Calibri"/>
                <a:cs typeface="Calibri"/>
                <a:sym typeface="Calibri"/>
              </a:rPr>
              <a:t>Acs</a:t>
            </a:r>
            <a:r>
              <a:rPr b="1" lang="en-US" sz="500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i="1" lang="en-US" sz="5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operon - produces BC</a:t>
            </a:r>
            <a:r>
              <a:rPr baseline="30000" i="1" lang="en-US" sz="5000">
                <a:latin typeface="Calibri"/>
                <a:ea typeface="Calibri"/>
                <a:cs typeface="Calibri"/>
                <a:sym typeface="Calibri"/>
              </a:rPr>
              <a:t>3,6</a:t>
            </a:r>
            <a:endParaRPr baseline="30000" i="1" sz="5000">
              <a:latin typeface="Calibri"/>
              <a:ea typeface="Calibri"/>
              <a:cs typeface="Calibri"/>
              <a:sym typeface="Calibri"/>
            </a:endParaRPr>
          </a:p>
          <a:p>
            <a:pPr indent="-546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Char char="○"/>
            </a:pP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Gene in </a:t>
            </a:r>
            <a:r>
              <a:rPr i="1" lang="en-US" sz="5000">
                <a:latin typeface="Calibri"/>
                <a:ea typeface="Calibri"/>
                <a:cs typeface="Calibri"/>
                <a:sym typeface="Calibri"/>
              </a:rPr>
              <a:t>Komagataeibacter xylinus</a:t>
            </a: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i="1" lang="en-US" sz="5000">
                <a:latin typeface="Calibri"/>
                <a:ea typeface="Calibri"/>
                <a:cs typeface="Calibri"/>
                <a:sym typeface="Calibri"/>
              </a:rPr>
              <a:t>K. xylinus</a:t>
            </a: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)</a:t>
            </a:r>
            <a:endParaRPr baseline="30000" sz="5000">
              <a:latin typeface="Calibri"/>
              <a:ea typeface="Calibri"/>
              <a:cs typeface="Calibri"/>
              <a:sym typeface="Calibri"/>
            </a:endParaRPr>
          </a:p>
          <a:p>
            <a:pPr indent="-546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Char char="○"/>
            </a:pP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Expression of </a:t>
            </a:r>
            <a:r>
              <a:rPr i="1" lang="en-US" sz="5000">
                <a:latin typeface="Calibri"/>
                <a:ea typeface="Calibri"/>
                <a:cs typeface="Calibri"/>
                <a:sym typeface="Calibri"/>
              </a:rPr>
              <a:t>Acs</a:t>
            </a: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i="1" lang="en-US" sz="5000">
                <a:latin typeface="Calibri"/>
                <a:ea typeface="Calibri"/>
                <a:cs typeface="Calibri"/>
                <a:sym typeface="Calibri"/>
              </a:rPr>
              <a:t>Escherichia coli</a:t>
            </a: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i="1" lang="en-US" sz="5000"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  <a:p>
            <a:pPr indent="-5461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Char char="■"/>
            </a:pP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More </a:t>
            </a:r>
            <a:r>
              <a:rPr b="1" lang="en-US" sz="5000">
                <a:latin typeface="Calibri"/>
                <a:ea typeface="Calibri"/>
                <a:cs typeface="Calibri"/>
                <a:sym typeface="Calibri"/>
              </a:rPr>
              <a:t>commonly found</a:t>
            </a: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, has </a:t>
            </a:r>
            <a:r>
              <a:rPr b="1" lang="en-US" sz="5000">
                <a:latin typeface="Calibri"/>
                <a:ea typeface="Calibri"/>
                <a:cs typeface="Calibri"/>
                <a:sym typeface="Calibri"/>
              </a:rPr>
              <a:t>optimal growth </a:t>
            </a: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kinetics</a:t>
            </a:r>
            <a:r>
              <a:rPr baseline="30000" i="1" lang="en-US" sz="5000">
                <a:latin typeface="Calibri"/>
                <a:ea typeface="Calibri"/>
                <a:cs typeface="Calibri"/>
                <a:sym typeface="Calibri"/>
              </a:rPr>
              <a:t>4,</a:t>
            </a:r>
            <a:r>
              <a:rPr baseline="30000" i="1" lang="en-US" sz="5000">
                <a:latin typeface="Calibri"/>
                <a:ea typeface="Calibri"/>
                <a:cs typeface="Calibri"/>
                <a:sym typeface="Calibri"/>
              </a:rPr>
              <a:t>5,6</a:t>
            </a:r>
            <a:endParaRPr baseline="30000" i="1" sz="5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11818834" y="18612850"/>
            <a:ext cx="279677" cy="396643"/>
          </a:xfrm>
          <a:prstGeom prst="rect">
            <a:avLst/>
          </a:prstGeom>
          <a:noFill/>
          <a:ln>
            <a:noFill/>
          </a:ln>
        </p:spPr>
        <p:txBody>
          <a:bodyPr anchorCtr="0" anchor="t" bIns="69650" lIns="139300" spcFirstLastPara="1" rIns="139300" wrap="square" tIns="696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654215" y="217403"/>
            <a:ext cx="36212708" cy="315468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7200" u="sng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BC, A Tree-Free Guarantee: Producing Alternate Paper with Bacterial Cellulose</a:t>
            </a:r>
            <a:endParaRPr b="1" sz="7200" u="sng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Austin Chang, Candice Hsu, Chia-Shuan Yeh, Evan Liu, Ruby Kuo,  Stevin Yang, William Wang</a:t>
            </a:r>
            <a:endParaRPr b="0" i="0" sz="4800" u="none" cap="none" strike="noStrik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TAS_Taipei_Blue, </a:t>
            </a:r>
            <a:r>
              <a:rPr lang="en-US" sz="4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Taipei American School, Taipei</a:t>
            </a:r>
            <a:endParaRPr b="0" i="0" sz="4800" u="none" cap="none" strike="noStrik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644288" y="3602321"/>
            <a:ext cx="17830801" cy="1143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Introduction &amp; Project Details</a:t>
            </a:r>
            <a:endParaRPr b="1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18973102" y="3602384"/>
            <a:ext cx="17830801" cy="1143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Experiments We </a:t>
            </a:r>
            <a:r>
              <a:rPr b="1"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Performed</a:t>
            </a:r>
            <a:r>
              <a:rPr b="1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&amp;</a:t>
            </a:r>
            <a:r>
              <a:rPr b="1"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Planned</a:t>
            </a:r>
            <a:endParaRPr b="1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8973125" y="4893975"/>
            <a:ext cx="17830800" cy="15758100"/>
          </a:xfrm>
          <a:prstGeom prst="rect">
            <a:avLst/>
          </a:prstGeom>
          <a:solidFill>
            <a:srgbClr val="FFFFFF">
              <a:alpha val="8156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0" spcFirstLastPara="1" rIns="365750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 u="sng">
                <a:latin typeface="Calibri"/>
                <a:ea typeface="Calibri"/>
                <a:cs typeface="Calibri"/>
                <a:sym typeface="Calibri"/>
              </a:rPr>
              <a:t>Creation of BC Polymer:</a:t>
            </a:r>
            <a:endParaRPr sz="5000" u="sng"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●"/>
            </a:pPr>
            <a:r>
              <a:rPr b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Intermittent 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Feeding Strategy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○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 nutrients supplied to bacteria cultures</a:t>
            </a:r>
            <a:endParaRPr b="1"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○"/>
            </a:pPr>
            <a:r>
              <a:rPr b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Multilayer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BC formation to </a:t>
            </a:r>
            <a:r>
              <a:rPr b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polymer strength</a:t>
            </a:r>
            <a:r>
              <a:rPr baseline="30000" i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sz="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41869741" y="7774703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 b="32053" l="0" r="0" t="18267"/>
          <a:stretch/>
        </p:blipFill>
        <p:spPr>
          <a:xfrm>
            <a:off x="30590325" y="1578050"/>
            <a:ext cx="6200401" cy="17178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1258775" y="19722425"/>
            <a:ext cx="16640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Figure 1: Project Design for the Present Study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19568325" y="19722425"/>
            <a:ext cx="16640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Figure 2: Experimental Flowchart for the Present Study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5">
            <a:alphaModFix/>
          </a:blip>
          <a:srcRect b="0" l="0" r="27246" t="0"/>
          <a:stretch/>
        </p:blipFill>
        <p:spPr>
          <a:xfrm>
            <a:off x="3035600" y="12942025"/>
            <a:ext cx="13086750" cy="67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26550" y="8419700"/>
            <a:ext cx="16923950" cy="113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/>
          <p:nvPr/>
        </p:nvSpPr>
        <p:spPr>
          <a:xfrm>
            <a:off x="19049200" y="4957200"/>
            <a:ext cx="17830800" cy="8670000"/>
          </a:xfrm>
          <a:prstGeom prst="rect">
            <a:avLst/>
          </a:prstGeom>
          <a:solidFill>
            <a:srgbClr val="FFFFFF">
              <a:alpha val="81560"/>
            </a:srgbClr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t" bIns="45700" lIns="365750" spcFirstLastPara="1" rIns="3657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team consists of 7 juniors from Taipei American School.</a:t>
            </a:r>
            <a:endParaRPr b="1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9061866" y="3602321"/>
            <a:ext cx="17830800" cy="1143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b="1"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b="1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Team</a:t>
            </a:r>
            <a:endParaRPr b="1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632600" y="14772200"/>
            <a:ext cx="17913300" cy="1143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Future Works &amp; Applications</a:t>
            </a:r>
            <a:endParaRPr b="1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9101323" y="13968145"/>
            <a:ext cx="17830800" cy="1143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References &amp; Acknowledgements</a:t>
            </a:r>
            <a:endParaRPr b="1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9101325" y="15375900"/>
            <a:ext cx="17830800" cy="5191200"/>
          </a:xfrm>
          <a:prstGeom prst="rect">
            <a:avLst/>
          </a:prstGeom>
          <a:solidFill>
            <a:srgbClr val="FFFFFF">
              <a:alpha val="8156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t" bIns="45700" lIns="365750" spcFirstLastPara="1" rIns="36575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thanks to Dr. Jonathan Hsu, Mr. Jude Clapper, Mr. Sean Tsao, and the Taipei American School Scientific Research Department for making this project possible!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"Topic: Paper Industry Worldwide". 2022. Statista.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https://www.statista.com/topics/1701/paper-industry/#:~:text=With%20some%20422%20million%20metric,tons%20of%20paper%20and%20paperboard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Hoang, Nguyen Tien, and Keiichiro Kanemoto. 2021. "Mapping The Deforestation Footprint Of Nations Reveals Growing Threat To Tropical Forests". Nature Ecology &amp; Evolution 5 (6): 845-853. doi:10.1038/s41559-021-01417-z.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Saxena, I M. 2022. "Characterization Of Genes In The Cellulose-Synthesizing Operon (Acs Operon) Of Acetobacter Xylinum: Implications For Cellulose Crystallization". Journal Of Bacteriology.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https://journals.asm.org/doi/abs/10.1128/jb.176.18.5735-5752.1994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Sajadi, Elaheh, Valiollah Babaipour, Ali Asghar Deldar, Bagher Yakhchali, and Seyed Safa-Ali Fatemi. 2017. "Enhancement Of Crystallinity Of Cellulose Produced By Escherichia Coli Through Heterologous Expression Of Bcsd Gene From Gluconacetobacter Xylinus". Biotechnology Letters 39 (9): 1395-1401. doi:10.1007/s10529-017-2366-6.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"Team:Tokyo Metropolitan - 2010.Igem.Org". 2022. 2010.Igem.Org.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http://2010.igem.org/Team:Tokyo_Metropolitan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"Team:Imperial - 2014.Igem.Org". 2022. 2014.Igem.Org.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http://2014.igem.org/Team:Imperial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Hsieh, Jung-Ting, Meng-Jiy Wang, Jinn-Tsyy Lai, and Hwai-Shen Liu. 2016. "A Novel Static Cultivation Of Bacterial Cellulose Production By Intermittent Feeding Strategy". Journal Of The Taiwan Institute Of Chemical Engineers 63: 46-51. doi:10.1016/j.jtice.2016.03.020.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Sciences, Life, Molecular Education, Molecular Education, Traditional Education, and Traditional Basics. 2022. "Traditional Cloning Basics | Thermo Fisher Scientific - UK". Thermofisher.Com.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https://www.thermofisher.com/tw/zt/home/life-science/cloning/cloning-learning-center/invitrogen-school-of-molecular-biology/molecular-cloning/cloning/traditional-cloning-basics.html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Nakagaito, A.N., S. Iwamoto, and H. Yano. 2005. "Bacterial Cellulose: The Ultimate Nano-Scalar Cellulose Morphology For The Production Of High-Strength Composites". Applied Physics A 80 (1): 93-97. doi:10.1007/s00339-004-2932-3.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Ul-Islam, Mazhar, Taous Khan, and Joong Kon Park. 2012. "Water Holding And Release Properties Of Bacterial Cellulose Obtained By In Situ And Ex Situ Modification". Carbohydrate Polymers 88 (2): 596-603. doi:10.1016/j.carbpol.2012.01.006.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Meza-Contreras, Juan C., Ricardo Manriquez-Gonzalez, José A. Gutiérrez-Ortega, and Yolanda Gonzalez-Garcia. 2018. "XRD And Solid State 13C-NMR Evaluation Of The Crystallinity Enhancement Of 13C-Labeled Bacterial Cellulose Biosynthesized By Komagataeibacter Xylinus Under Different Stimuli: A Comparative Strategy Of Analyses". Carbohydrate Research 461: 51-59. doi:10.1016/j.carres.2018.03.005.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Khaira, Ashish, and R.K. Dwivedi. 2018. "A State Of The Art Review Of Analytical Hierarchy Process". Materials Today: Proceedings 5 (2): 4029-4035. doi:10.1016/j.matpr.2017.11.663.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619950" y="16183500"/>
            <a:ext cx="17913300" cy="4383600"/>
          </a:xfrm>
          <a:prstGeom prst="rect">
            <a:avLst/>
          </a:prstGeom>
          <a:solidFill>
            <a:srgbClr val="FFFFFF">
              <a:alpha val="81560"/>
            </a:srgbClr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t" bIns="45700" lIns="365750" spcFirstLastPara="1" rIns="0" wrap="square" tIns="45700">
            <a:noAutofit/>
          </a:bodyPr>
          <a:lstStyle/>
          <a:p>
            <a:pPr indent="-546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●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BC production</a:t>
            </a:r>
            <a:r>
              <a:rPr b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rate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polymer</a:t>
            </a:r>
            <a:r>
              <a:rPr b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quality</a:t>
            </a:r>
            <a:endParaRPr b="1"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○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Strength/malleability</a:t>
            </a:r>
            <a:r>
              <a:rPr baseline="30000" i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water absorption</a:t>
            </a:r>
            <a:r>
              <a:rPr baseline="30000" i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crystallinity</a:t>
            </a:r>
            <a:r>
              <a:rPr baseline="30000" i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aseline="30000" i="1"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96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●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 </a:t>
            </a:r>
            <a:r>
              <a:rPr b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advice from experts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 industry/BC production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96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●"/>
            </a:pPr>
            <a:r>
              <a:rPr b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Mathematical models 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(i.e. AHP</a:t>
            </a:r>
            <a:r>
              <a:rPr baseline="30000" i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regression) to simulate product </a:t>
            </a:r>
            <a:r>
              <a:rPr b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supply/demand trends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paper/BC </a:t>
            </a:r>
            <a:r>
              <a:rPr b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 efficiency</a:t>
            </a:r>
            <a:endParaRPr b="1"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41869741" y="7774703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204800" y="19253225"/>
            <a:ext cx="3236100" cy="13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696023" y="19604814"/>
            <a:ext cx="3236100" cy="95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11">
            <a:alphaModFix/>
          </a:blip>
          <a:srcRect b="0" l="4525" r="0" t="19028"/>
          <a:stretch/>
        </p:blipFill>
        <p:spPr>
          <a:xfrm>
            <a:off x="22651563" y="6004325"/>
            <a:ext cx="10651423" cy="677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/>
          <p:nvPr/>
        </p:nvSpPr>
        <p:spPr>
          <a:xfrm>
            <a:off x="619950" y="4957275"/>
            <a:ext cx="17913300" cy="9470400"/>
          </a:xfrm>
          <a:prstGeom prst="rect">
            <a:avLst/>
          </a:prstGeom>
          <a:solidFill>
            <a:srgbClr val="FFFFFF">
              <a:alpha val="81560"/>
            </a:srgbClr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t" bIns="45700" lIns="365750" spcFirstLastPara="1" rIns="365750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Scanning Electron Microscopy &amp; EDX Elemental Analysis:</a:t>
            </a:r>
            <a:endParaRPr sz="5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●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 </a:t>
            </a:r>
            <a:r>
              <a:rPr b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elemental atomic concentrations 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compared with Paper Towel (PT) positive control; </a:t>
            </a:r>
            <a:r>
              <a:rPr b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carbon contents</a:t>
            </a:r>
            <a:endParaRPr b="1"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632600" y="3580800"/>
            <a:ext cx="17913300" cy="1143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&amp; Analysis</a:t>
            </a:r>
            <a:endParaRPr b="1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1018450" y="13551100"/>
            <a:ext cx="981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Figure 3: SEM Image of BC from </a:t>
            </a:r>
            <a:r>
              <a:rPr i="1" lang="en-US" sz="4000">
                <a:latin typeface="Calibri"/>
                <a:ea typeface="Calibri"/>
                <a:cs typeface="Calibri"/>
                <a:sym typeface="Calibri"/>
              </a:rPr>
              <a:t>K. xylinus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22651475" y="12779800"/>
            <a:ext cx="106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Figure 4: Photo of Team TAS_Taipei_Blue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18450" y="7693608"/>
            <a:ext cx="9813600" cy="5857493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</p:pic>
      <p:sp>
        <p:nvSpPr>
          <p:cNvPr id="115" name="Google Shape;115;p1"/>
          <p:cNvSpPr/>
          <p:nvPr/>
        </p:nvSpPr>
        <p:spPr>
          <a:xfrm>
            <a:off x="654215" y="217403"/>
            <a:ext cx="36212700" cy="315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7200" u="sng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BC, A Tree-Free Guarantee: Producing Alternate Paper with Bacterial Cellulose</a:t>
            </a:r>
            <a:endParaRPr b="1" sz="7200" u="sng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Austin Chang, Candice Hsu, Chia-Shuan Yeh, Evan Liu, Ruby Kuo,  Stevin Yang, William Wang</a:t>
            </a:r>
            <a:endParaRPr b="0" i="0" sz="4800" u="none" cap="none" strike="noStrik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TAS_Taipei_Blue, </a:t>
            </a:r>
            <a:r>
              <a:rPr lang="en-US" sz="4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Taipei American School, Taipei</a:t>
            </a:r>
            <a:endParaRPr b="0" i="0" sz="4800" u="none" cap="none" strike="noStrik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13">
            <a:alphaModFix/>
          </a:blip>
          <a:srcRect b="32053" l="0" r="0" t="18267"/>
          <a:stretch/>
        </p:blipFill>
        <p:spPr>
          <a:xfrm>
            <a:off x="30590325" y="1578050"/>
            <a:ext cx="6200401" cy="17178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1"/>
          <p:cNvGraphicFramePr/>
          <p:nvPr/>
        </p:nvGraphicFramePr>
        <p:xfrm>
          <a:off x="11135550" y="7693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{BA6E82E7-F77B-4D2F-9593-585AB7EAEBD7}</a:tableStyleId>
              </a:tblPr>
              <a:tblGrid>
                <a:gridCol w="2273850"/>
                <a:gridCol w="2273850"/>
                <a:gridCol w="2273850"/>
              </a:tblGrid>
              <a:tr h="836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Atomic %</a:t>
                      </a:r>
                      <a:endParaRPr b="1"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BC</a:t>
                      </a:r>
                      <a:endParaRPr b="1"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</a:t>
                      </a:r>
                      <a:endParaRPr b="1"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</a:tr>
              <a:tr h="836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b="1"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48.8</a:t>
                      </a:r>
                      <a:endParaRPr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49.6</a:t>
                      </a:r>
                      <a:endParaRPr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</a:tr>
              <a:tr h="836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endParaRPr b="1"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28.7</a:t>
                      </a:r>
                      <a:endParaRPr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49.5</a:t>
                      </a:r>
                      <a:endParaRPr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</a:tr>
              <a:tr h="836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b="1"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14.9</a:t>
                      </a:r>
                      <a:endParaRPr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</a:tr>
              <a:tr h="836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endParaRPr b="1"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</a:t>
                      </a:r>
                      <a:endParaRPr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</a:tr>
              <a:tr h="836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</a:t>
                      </a:r>
                      <a:endParaRPr b="1"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</a:t>
                      </a:r>
                      <a:endParaRPr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</a:tr>
              <a:tr h="836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</a:t>
                      </a:r>
                      <a:endParaRPr b="1"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</a:t>
                      </a:r>
                      <a:endParaRPr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156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8" name="Google Shape;118;p1"/>
          <p:cNvSpPr txBox="1"/>
          <p:nvPr/>
        </p:nvSpPr>
        <p:spPr>
          <a:xfrm>
            <a:off x="10552250" y="13551100"/>
            <a:ext cx="8186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Table 1: Elemental Analysis Data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2017-08-28T19:07:22Z</dcterms:created>
  <dc:creator>ePB employee</dc:creator>
</cp:coreProperties>
</file>