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</p:sldIdLst>
  <p:sldSz cy="21067375" cx="374630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636">
          <p15:clr>
            <a:srgbClr val="000000"/>
          </p15:clr>
        </p15:guide>
        <p15:guide id="2" pos="1180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9" roundtripDataSignature="AMtx7mixp0soACdUD9QAUxE+wRwEMvCbF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4" name="Tao Groves"/>
  <p:cmAuthor clrIdx="1" id="1" initials="" lastIdx="5" name="Anna Minutella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636" orient="horz"/>
        <p:guide pos="1180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2-03-12T03:59:08.463">
    <p:pos x="11951" y="3224"/>
    <p:text>Is there anything else I should add to this poster before you submit it? I don't want you to have to do all the editing for us.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WhwP41M"/>
      </p:ext>
    </p:extLst>
  </p:cm>
  <p:cm authorId="1" idx="1" dt="2022-03-12T03:49:07.381">
    <p:pos x="11951" y="3224"/>
    <p:text>hey...just making sure the worm part makes sense</p:text>
    <p:extLst>
      <p:ext uri="{C676402C-5697-4E1C-873F-D02D1690AC5C}">
        <p15:threadingInfo timeZoneBias="0">
          <p15:parentCm authorId="0" idx="1"/>
        </p15:threadingInfo>
      </p:ext>
      <p:ext uri="http://customooxmlschemas.google.com/">
        <go:slidesCustomData xmlns:go="http://customooxmlschemas.google.com/" commentPostId="AAAAWhwP41Q"/>
      </p:ext>
    </p:extLst>
  </p:cm>
  <p:cm authorId="1" idx="2" dt="2022-03-12T03:49:20.871">
    <p:pos x="11951" y="3224"/>
    <p:text>does it make sense how i changed it a bit?</p:text>
    <p:extLst>
      <p:ext uri="{C676402C-5697-4E1C-873F-D02D1690AC5C}">
        <p15:threadingInfo timeZoneBias="0">
          <p15:parentCm authorId="0" idx="1"/>
        </p15:threadingInfo>
      </p:ext>
      <p:ext uri="http://customooxmlschemas.google.com/">
        <go:slidesCustomData xmlns:go="http://customooxmlschemas.google.com/" commentPostId="AAAAWhwP41U"/>
      </p:ext>
    </p:extLst>
  </p:cm>
  <p:cm authorId="0" idx="2" dt="2022-03-12T03:50:34.927">
    <p:pos x="11951" y="3224"/>
    <p:text>yes, we agreed that it needed to be more clear about the underlying mechanisms and your changes are in line with that. I think we are good for the most part now; I appreciate you taking a final look.</p:text>
    <p:extLst>
      <p:ext uri="{C676402C-5697-4E1C-873F-D02D1690AC5C}">
        <p15:threadingInfo timeZoneBias="0">
          <p15:parentCm authorId="0" idx="1"/>
        </p15:threadingInfo>
      </p:ext>
      <p:ext uri="http://customooxmlschemas.google.com/">
        <go:slidesCustomData xmlns:go="http://customooxmlschemas.google.com/" commentPostId="AAAAWhwP41Y"/>
      </p:ext>
    </p:extLst>
  </p:cm>
  <p:cm authorId="1" idx="3" dt="2022-03-12T03:52:27.674">
    <p:pos x="11951" y="3224"/>
    <p:text>i think it is looking good. I really appreciate you all taking care of it today
did you all 4 work on it? I want to be fair and give credit to who worked on it</p:text>
    <p:extLst>
      <p:ext uri="{C676402C-5697-4E1C-873F-D02D1690AC5C}">
        <p15:threadingInfo timeZoneBias="0">
          <p15:parentCm authorId="0" idx="1"/>
        </p15:threadingInfo>
      </p:ext>
      <p:ext uri="http://customooxmlschemas.google.com/">
        <go:slidesCustomData xmlns:go="http://customooxmlschemas.google.com/" commentPostId="AAAAWhwP41c"/>
      </p:ext>
    </p:extLst>
  </p:cm>
  <p:cm authorId="0" idx="3" dt="2022-03-12T03:54:08.349">
    <p:pos x="11951" y="3224"/>
    <p:text>We did, although today was rather chaotic (we all met up in the afternoon, Sofia went to work, I went to the gym, etc.) so we weren't able to be quite as streamlined as we had hoped.</p:text>
    <p:extLst>
      <p:ext uri="{C676402C-5697-4E1C-873F-D02D1690AC5C}">
        <p15:threadingInfo timeZoneBias="0">
          <p15:parentCm authorId="0" idx="1"/>
        </p15:threadingInfo>
      </p:ext>
      <p:ext uri="http://customooxmlschemas.google.com/">
        <go:slidesCustomData xmlns:go="http://customooxmlschemas.google.com/" commentPostId="AAAAWhwP41g"/>
      </p:ext>
    </p:extLst>
  </p:cm>
  <p:cm authorId="0" idx="4" dt="2022-03-12T03:54:46.746">
    <p:pos x="11951" y="3224"/>
    <p:text>I think everyone deserves credit for what they did.</p:text>
    <p:extLst>
      <p:ext uri="{C676402C-5697-4E1C-873F-D02D1690AC5C}">
        <p15:threadingInfo timeZoneBias="0">
          <p15:parentCm authorId="0" idx="1"/>
        </p15:threadingInfo>
      </p:ext>
      <p:ext uri="http://customooxmlschemas.google.com/">
        <go:slidesCustomData xmlns:go="http://customooxmlschemas.google.com/" commentPostId="AAAAWhwP41k"/>
      </p:ext>
    </p:extLst>
  </p:cm>
  <p:cm authorId="1" idx="4" dt="2022-03-12T03:55:44.823">
    <p:pos x="11951" y="3224"/>
    <p:text>ok awesome...good work!</p:text>
    <p:extLst>
      <p:ext uri="{C676402C-5697-4E1C-873F-D02D1690AC5C}">
        <p15:threadingInfo timeZoneBias="0">
          <p15:parentCm authorId="0" idx="1"/>
        </p15:threadingInfo>
      </p:ext>
      <p:ext uri="http://customooxmlschemas.google.com/">
        <go:slidesCustomData xmlns:go="http://customooxmlschemas.google.com/" commentPostId="AAAAWhwP41o"/>
      </p:ext>
    </p:extLst>
  </p:cm>
  <p:cm authorId="1" idx="5" dt="2022-03-12T03:59:08.463">
    <p:pos x="11951" y="3224"/>
    <p:text>I will share it with Stephanie now. I am sure you can make a few edits if you want but I think overall it looks nice. 
Good work team!</p:text>
    <p:extLst>
      <p:ext uri="{C676402C-5697-4E1C-873F-D02D1690AC5C}">
        <p15:threadingInfo timeZoneBias="0">
          <p15:parentCm authorId="0" idx="1"/>
        </p15:threadingInfo>
      </p:ext>
      <p:ext uri="http://customooxmlschemas.google.com/">
        <go:slidesCustomData xmlns:go="http://customooxmlschemas.google.com/" commentPostId="AAAAWhwP41s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1873171" y="843685"/>
            <a:ext cx="33717072" cy="3511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1873171" y="4915801"/>
            <a:ext cx="33717072" cy="13903718"/>
          </a:xfrm>
          <a:prstGeom prst="rect">
            <a:avLst/>
          </a:prstGeom>
          <a:noFill/>
          <a:ln>
            <a:noFill/>
          </a:ln>
        </p:spPr>
        <p:txBody>
          <a:bodyPr anchorCtr="0" anchor="t" bIns="167225" lIns="334450" spcFirstLastPara="1" rIns="334450" wrap="square" tIns="16722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0" type="dt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1" type="ftr"/>
          </p:nvPr>
        </p:nvSpPr>
        <p:spPr>
          <a:xfrm>
            <a:off x="12800000" y="19526650"/>
            <a:ext cx="11863414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26848778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/>
          <p:nvPr>
            <p:ph type="title"/>
          </p:nvPr>
        </p:nvSpPr>
        <p:spPr>
          <a:xfrm rot="5400000">
            <a:off x="100937226" y="12936894"/>
            <a:ext cx="55224718" cy="3453008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1" type="body"/>
          </p:nvPr>
        </p:nvSpPr>
        <p:spPr>
          <a:xfrm rot="5400000">
            <a:off x="31555124" y="-21290746"/>
            <a:ext cx="55224718" cy="102985359"/>
          </a:xfrm>
          <a:prstGeom prst="rect">
            <a:avLst/>
          </a:prstGeom>
          <a:noFill/>
          <a:ln>
            <a:noFill/>
          </a:ln>
        </p:spPr>
        <p:txBody>
          <a:bodyPr anchorCtr="0" anchor="t" bIns="167225" lIns="334450" spcFirstLastPara="1" rIns="334450" wrap="square" tIns="16722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10" type="dt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1" type="ftr"/>
          </p:nvPr>
        </p:nvSpPr>
        <p:spPr>
          <a:xfrm>
            <a:off x="12800000" y="19526650"/>
            <a:ext cx="11863414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2" type="sldNum"/>
          </p:nvPr>
        </p:nvSpPr>
        <p:spPr>
          <a:xfrm>
            <a:off x="26848778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2959352" y="13537958"/>
            <a:ext cx="31843901" cy="4184282"/>
          </a:xfrm>
          <a:prstGeom prst="rect">
            <a:avLst/>
          </a:prstGeom>
          <a:noFill/>
          <a:ln>
            <a:noFill/>
          </a:ln>
        </p:spPr>
        <p:txBody>
          <a:bodyPr anchorCtr="0" anchor="t" bIns="167225" lIns="334450" spcFirstLastPara="1" rIns="334450" wrap="square" tIns="1672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00"/>
              <a:buFont typeface="Calibri"/>
              <a:buNone/>
              <a:defRPr b="1" sz="146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2959352" y="8929397"/>
            <a:ext cx="31843901" cy="4608561"/>
          </a:xfrm>
          <a:prstGeom prst="rect">
            <a:avLst/>
          </a:prstGeom>
          <a:noFill/>
          <a:ln>
            <a:noFill/>
          </a:ln>
        </p:spPr>
        <p:txBody>
          <a:bodyPr anchorCtr="0" anchor="b" bIns="167225" lIns="334450" spcFirstLastPara="1" rIns="334450" wrap="square" tIns="1672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rgbClr val="888888"/>
              </a:buClr>
              <a:buSzPts val="7300"/>
              <a:buNone/>
              <a:defRPr sz="73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6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rgbClr val="888888"/>
              </a:buClr>
              <a:buSzPts val="5900"/>
              <a:buNone/>
              <a:defRPr sz="59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>
                <a:srgbClr val="888888"/>
              </a:buClr>
              <a:buSzPts val="5100"/>
              <a:buNone/>
              <a:defRPr sz="51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>
                <a:srgbClr val="888888"/>
              </a:buClr>
              <a:buSzPts val="5100"/>
              <a:buNone/>
              <a:defRPr sz="51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>
                <a:srgbClr val="888888"/>
              </a:buClr>
              <a:buSzPts val="5100"/>
              <a:buNone/>
              <a:defRPr sz="51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>
                <a:srgbClr val="888888"/>
              </a:buClr>
              <a:buSzPts val="5100"/>
              <a:buNone/>
              <a:defRPr sz="51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>
                <a:srgbClr val="888888"/>
              </a:buClr>
              <a:buSzPts val="5100"/>
              <a:buNone/>
              <a:defRPr sz="51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>
                <a:srgbClr val="888888"/>
              </a:buClr>
              <a:buSzPts val="5100"/>
              <a:buNone/>
              <a:defRPr sz="5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0" type="dt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1" type="ftr"/>
          </p:nvPr>
        </p:nvSpPr>
        <p:spPr>
          <a:xfrm>
            <a:off x="12800000" y="19526650"/>
            <a:ext cx="11863414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26848778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1873171" y="843685"/>
            <a:ext cx="33717072" cy="3511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7674798" y="15103406"/>
            <a:ext cx="68754473" cy="42710887"/>
          </a:xfrm>
          <a:prstGeom prst="rect">
            <a:avLst/>
          </a:prstGeom>
          <a:noFill/>
          <a:ln>
            <a:noFill/>
          </a:ln>
        </p:spPr>
        <p:txBody>
          <a:bodyPr anchorCtr="0" anchor="t" bIns="167225" lIns="334450" spcFirstLastPara="1" rIns="334450" wrap="square" tIns="167225">
            <a:normAutofit/>
          </a:bodyPr>
          <a:lstStyle>
            <a:lvl1pPr indent="-876300" lvl="0" marL="457200" algn="l">
              <a:lnSpc>
                <a:spcPct val="100000"/>
              </a:lnSpc>
              <a:spcBef>
                <a:spcPts val="2040"/>
              </a:spcBef>
              <a:spcAft>
                <a:spcPts val="0"/>
              </a:spcAft>
              <a:buClr>
                <a:schemeClr val="dk1"/>
              </a:buClr>
              <a:buSzPts val="10200"/>
              <a:buChar char="•"/>
              <a:defRPr sz="10200"/>
            </a:lvl1pPr>
            <a:lvl2pPr indent="-787400" lvl="1" marL="914400" algn="l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8800"/>
              <a:buChar char="–"/>
              <a:defRPr sz="8800"/>
            </a:lvl2pPr>
            <a:lvl3pPr indent="-692150" lvl="2" marL="13716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3pPr>
            <a:lvl4pPr indent="-647700" lvl="3" marL="18288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–"/>
              <a:defRPr sz="6600"/>
            </a:lvl4pPr>
            <a:lvl5pPr indent="-647700" lvl="4" marL="22860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»"/>
              <a:defRPr sz="6600"/>
            </a:lvl5pPr>
            <a:lvl6pPr indent="-647700" lvl="5" marL="27432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•"/>
              <a:defRPr sz="6600"/>
            </a:lvl6pPr>
            <a:lvl7pPr indent="-647700" lvl="6" marL="32004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•"/>
              <a:defRPr sz="6600"/>
            </a:lvl7pPr>
            <a:lvl8pPr indent="-647700" lvl="7" marL="36576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•"/>
              <a:defRPr sz="6600"/>
            </a:lvl8pPr>
            <a:lvl9pPr indent="-647700" lvl="8" marL="41148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•"/>
              <a:defRPr sz="6600"/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77053656" y="15103406"/>
            <a:ext cx="68760973" cy="42710887"/>
          </a:xfrm>
          <a:prstGeom prst="rect">
            <a:avLst/>
          </a:prstGeom>
          <a:noFill/>
          <a:ln>
            <a:noFill/>
          </a:ln>
        </p:spPr>
        <p:txBody>
          <a:bodyPr anchorCtr="0" anchor="t" bIns="167225" lIns="334450" spcFirstLastPara="1" rIns="334450" wrap="square" tIns="167225">
            <a:normAutofit/>
          </a:bodyPr>
          <a:lstStyle>
            <a:lvl1pPr indent="-876300" lvl="0" marL="457200" algn="l">
              <a:lnSpc>
                <a:spcPct val="100000"/>
              </a:lnSpc>
              <a:spcBef>
                <a:spcPts val="2040"/>
              </a:spcBef>
              <a:spcAft>
                <a:spcPts val="0"/>
              </a:spcAft>
              <a:buClr>
                <a:schemeClr val="dk1"/>
              </a:buClr>
              <a:buSzPts val="10200"/>
              <a:buChar char="•"/>
              <a:defRPr sz="10200"/>
            </a:lvl1pPr>
            <a:lvl2pPr indent="-787400" lvl="1" marL="914400" algn="l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8800"/>
              <a:buChar char="–"/>
              <a:defRPr sz="8800"/>
            </a:lvl2pPr>
            <a:lvl3pPr indent="-692150" lvl="2" marL="13716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3pPr>
            <a:lvl4pPr indent="-647700" lvl="3" marL="18288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–"/>
              <a:defRPr sz="6600"/>
            </a:lvl4pPr>
            <a:lvl5pPr indent="-647700" lvl="4" marL="22860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»"/>
              <a:defRPr sz="6600"/>
            </a:lvl5pPr>
            <a:lvl6pPr indent="-647700" lvl="5" marL="27432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•"/>
              <a:defRPr sz="6600"/>
            </a:lvl6pPr>
            <a:lvl7pPr indent="-647700" lvl="6" marL="32004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•"/>
              <a:defRPr sz="6600"/>
            </a:lvl7pPr>
            <a:lvl8pPr indent="-647700" lvl="7" marL="36576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•"/>
              <a:defRPr sz="6600"/>
            </a:lvl8pPr>
            <a:lvl9pPr indent="-647700" lvl="8" marL="41148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•"/>
              <a:defRPr sz="6600"/>
            </a:lvl9pPr>
          </a:lstStyle>
          <a:p/>
        </p:txBody>
      </p:sp>
      <p:sp>
        <p:nvSpPr>
          <p:cNvPr id="31" name="Google Shape;31;p6"/>
          <p:cNvSpPr txBox="1"/>
          <p:nvPr>
            <p:ph idx="10" type="dt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1" type="ftr"/>
          </p:nvPr>
        </p:nvSpPr>
        <p:spPr>
          <a:xfrm>
            <a:off x="12800000" y="19526650"/>
            <a:ext cx="11863414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26848778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1873171" y="843685"/>
            <a:ext cx="33717072" cy="3511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1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1873171" y="4715853"/>
            <a:ext cx="16552847" cy="1965343"/>
          </a:xfrm>
          <a:prstGeom prst="rect">
            <a:avLst/>
          </a:prstGeom>
          <a:noFill/>
          <a:ln>
            <a:noFill/>
          </a:ln>
        </p:spPr>
        <p:txBody>
          <a:bodyPr anchorCtr="0" anchor="b" bIns="167225" lIns="334450" spcFirstLastPara="1" rIns="334450" wrap="square" tIns="1672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  <a:defRPr b="1" sz="8800"/>
            </a:lvl1pPr>
            <a:lvl2pPr indent="-228600" lvl="1" marL="9144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b="1" sz="7300"/>
            </a:lvl2pPr>
            <a:lvl3pPr indent="-228600" lvl="2" marL="13716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b="1" sz="6600"/>
            </a:lvl3pPr>
            <a:lvl4pPr indent="-228600" lvl="3" marL="18288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b="1" sz="5900"/>
            </a:lvl4pPr>
            <a:lvl5pPr indent="-228600" lvl="4" marL="22860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b="1" sz="5900"/>
            </a:lvl5pPr>
            <a:lvl6pPr indent="-228600" lvl="5" marL="27432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b="1" sz="5900"/>
            </a:lvl6pPr>
            <a:lvl7pPr indent="-228600" lvl="6" marL="32004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b="1" sz="5900"/>
            </a:lvl7pPr>
            <a:lvl8pPr indent="-228600" lvl="7" marL="36576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b="1" sz="5900"/>
            </a:lvl8pPr>
            <a:lvl9pPr indent="-228600" lvl="8" marL="41148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b="1" sz="5900"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1873171" y="6681196"/>
            <a:ext cx="16552847" cy="12138320"/>
          </a:xfrm>
          <a:prstGeom prst="rect">
            <a:avLst/>
          </a:prstGeom>
          <a:noFill/>
          <a:ln>
            <a:noFill/>
          </a:ln>
        </p:spPr>
        <p:txBody>
          <a:bodyPr anchorCtr="0" anchor="t" bIns="167225" lIns="334450" spcFirstLastPara="1" rIns="334450" wrap="square" tIns="167225">
            <a:normAutofit/>
          </a:bodyPr>
          <a:lstStyle>
            <a:lvl1pPr indent="-787400" lvl="0" marL="457200" algn="l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8800"/>
              <a:buChar char="•"/>
              <a:defRPr sz="8800"/>
            </a:lvl1pPr>
            <a:lvl2pPr indent="-692150" lvl="1" marL="9144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–"/>
              <a:defRPr sz="7300"/>
            </a:lvl2pPr>
            <a:lvl3pPr indent="-647700" lvl="2" marL="13716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•"/>
              <a:defRPr sz="6600"/>
            </a:lvl3pPr>
            <a:lvl4pPr indent="-603250" lvl="3" marL="18288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Char char="–"/>
              <a:defRPr sz="5900"/>
            </a:lvl4pPr>
            <a:lvl5pPr indent="-603250" lvl="4" marL="22860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Char char="»"/>
              <a:defRPr sz="5900"/>
            </a:lvl5pPr>
            <a:lvl6pPr indent="-603250" lvl="5" marL="27432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Char char="•"/>
              <a:defRPr sz="5900"/>
            </a:lvl6pPr>
            <a:lvl7pPr indent="-603250" lvl="6" marL="32004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Char char="•"/>
              <a:defRPr sz="5900"/>
            </a:lvl7pPr>
            <a:lvl8pPr indent="-603250" lvl="7" marL="36576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Char char="•"/>
              <a:defRPr sz="5900"/>
            </a:lvl8pPr>
            <a:lvl9pPr indent="-603250" lvl="8" marL="41148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Char char="•"/>
              <a:defRPr sz="5900"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19030895" y="4715853"/>
            <a:ext cx="16559349" cy="1965343"/>
          </a:xfrm>
          <a:prstGeom prst="rect">
            <a:avLst/>
          </a:prstGeom>
          <a:noFill/>
          <a:ln>
            <a:noFill/>
          </a:ln>
        </p:spPr>
        <p:txBody>
          <a:bodyPr anchorCtr="0" anchor="b" bIns="167225" lIns="334450" spcFirstLastPara="1" rIns="334450" wrap="square" tIns="1672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  <a:defRPr b="1" sz="8800"/>
            </a:lvl1pPr>
            <a:lvl2pPr indent="-228600" lvl="1" marL="9144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b="1" sz="7300"/>
            </a:lvl2pPr>
            <a:lvl3pPr indent="-228600" lvl="2" marL="13716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b="1" sz="6600"/>
            </a:lvl3pPr>
            <a:lvl4pPr indent="-228600" lvl="3" marL="18288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b="1" sz="5900"/>
            </a:lvl4pPr>
            <a:lvl5pPr indent="-228600" lvl="4" marL="22860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b="1" sz="5900"/>
            </a:lvl5pPr>
            <a:lvl6pPr indent="-228600" lvl="5" marL="27432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b="1" sz="5900"/>
            </a:lvl6pPr>
            <a:lvl7pPr indent="-228600" lvl="6" marL="32004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b="1" sz="5900"/>
            </a:lvl7pPr>
            <a:lvl8pPr indent="-228600" lvl="7" marL="36576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b="1" sz="5900"/>
            </a:lvl8pPr>
            <a:lvl9pPr indent="-228600" lvl="8" marL="41148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b="1" sz="5900"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19030895" y="6681196"/>
            <a:ext cx="16559349" cy="12138320"/>
          </a:xfrm>
          <a:prstGeom prst="rect">
            <a:avLst/>
          </a:prstGeom>
          <a:noFill/>
          <a:ln>
            <a:noFill/>
          </a:ln>
        </p:spPr>
        <p:txBody>
          <a:bodyPr anchorCtr="0" anchor="t" bIns="167225" lIns="334450" spcFirstLastPara="1" rIns="334450" wrap="square" tIns="167225">
            <a:normAutofit/>
          </a:bodyPr>
          <a:lstStyle>
            <a:lvl1pPr indent="-787400" lvl="0" marL="457200" algn="l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8800"/>
              <a:buChar char="•"/>
              <a:defRPr sz="8800"/>
            </a:lvl1pPr>
            <a:lvl2pPr indent="-692150" lvl="1" marL="9144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–"/>
              <a:defRPr sz="7300"/>
            </a:lvl2pPr>
            <a:lvl3pPr indent="-647700" lvl="2" marL="13716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•"/>
              <a:defRPr sz="6600"/>
            </a:lvl3pPr>
            <a:lvl4pPr indent="-603250" lvl="3" marL="18288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Char char="–"/>
              <a:defRPr sz="5900"/>
            </a:lvl4pPr>
            <a:lvl5pPr indent="-603250" lvl="4" marL="22860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Char char="»"/>
              <a:defRPr sz="5900"/>
            </a:lvl5pPr>
            <a:lvl6pPr indent="-603250" lvl="5" marL="27432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Char char="•"/>
              <a:defRPr sz="5900"/>
            </a:lvl6pPr>
            <a:lvl7pPr indent="-603250" lvl="6" marL="32004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Char char="•"/>
              <a:defRPr sz="5900"/>
            </a:lvl7pPr>
            <a:lvl8pPr indent="-603250" lvl="7" marL="36576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Char char="•"/>
              <a:defRPr sz="5900"/>
            </a:lvl8pPr>
            <a:lvl9pPr indent="-603250" lvl="8" marL="41148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Char char="•"/>
              <a:defRPr sz="5900"/>
            </a:lvl9pPr>
          </a:lstStyle>
          <a:p/>
        </p:txBody>
      </p:sp>
      <p:sp>
        <p:nvSpPr>
          <p:cNvPr id="40" name="Google Shape;40;p7"/>
          <p:cNvSpPr txBox="1"/>
          <p:nvPr>
            <p:ph idx="10" type="dt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1" type="ftr"/>
          </p:nvPr>
        </p:nvSpPr>
        <p:spPr>
          <a:xfrm>
            <a:off x="12800000" y="19526650"/>
            <a:ext cx="11863414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26848778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1873171" y="843685"/>
            <a:ext cx="33717072" cy="3511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0" type="dt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1" type="ftr"/>
          </p:nvPr>
        </p:nvSpPr>
        <p:spPr>
          <a:xfrm>
            <a:off x="12800000" y="19526650"/>
            <a:ext cx="11863414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26848778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idx="10" type="dt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1" type="ftr"/>
          </p:nvPr>
        </p:nvSpPr>
        <p:spPr>
          <a:xfrm>
            <a:off x="12800000" y="19526650"/>
            <a:ext cx="11863414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26848778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type="title"/>
          </p:nvPr>
        </p:nvSpPr>
        <p:spPr>
          <a:xfrm>
            <a:off x="1873173" y="838807"/>
            <a:ext cx="12325205" cy="3569807"/>
          </a:xfrm>
          <a:prstGeom prst="rect">
            <a:avLst/>
          </a:prstGeom>
          <a:noFill/>
          <a:ln>
            <a:noFill/>
          </a:ln>
        </p:spPr>
        <p:txBody>
          <a:bodyPr anchorCtr="0" anchor="b" bIns="167225" lIns="334450" spcFirstLastPara="1" rIns="334450" wrap="square" tIns="1672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Calibri"/>
              <a:buNone/>
              <a:defRPr b="1" sz="7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14647155" y="838809"/>
            <a:ext cx="20943089" cy="17980710"/>
          </a:xfrm>
          <a:prstGeom prst="rect">
            <a:avLst/>
          </a:prstGeom>
          <a:noFill/>
          <a:ln>
            <a:noFill/>
          </a:ln>
        </p:spPr>
        <p:txBody>
          <a:bodyPr anchorCtr="0" anchor="t" bIns="167225" lIns="334450" spcFirstLastPara="1" rIns="334450" wrap="square" tIns="167225">
            <a:normAutofit/>
          </a:bodyPr>
          <a:lstStyle>
            <a:lvl1pPr indent="-971550" lvl="0" marL="457200" algn="l">
              <a:lnSpc>
                <a:spcPct val="100000"/>
              </a:lnSpc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Char char="•"/>
              <a:defRPr sz="11700"/>
            </a:lvl1pPr>
            <a:lvl2pPr indent="-876300" lvl="1" marL="914400" algn="l">
              <a:lnSpc>
                <a:spcPct val="100000"/>
              </a:lnSpc>
              <a:spcBef>
                <a:spcPts val="2040"/>
              </a:spcBef>
              <a:spcAft>
                <a:spcPts val="0"/>
              </a:spcAft>
              <a:buClr>
                <a:schemeClr val="dk1"/>
              </a:buClr>
              <a:buSzPts val="10200"/>
              <a:buChar char="–"/>
              <a:defRPr sz="10200"/>
            </a:lvl2pPr>
            <a:lvl3pPr indent="-787400" lvl="2" marL="1371600" algn="l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8800"/>
              <a:buChar char="•"/>
              <a:defRPr sz="8800"/>
            </a:lvl3pPr>
            <a:lvl4pPr indent="-692150" lvl="3" marL="18288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–"/>
              <a:defRPr sz="7300"/>
            </a:lvl4pPr>
            <a:lvl5pPr indent="-692150" lvl="4" marL="22860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»"/>
              <a:defRPr sz="7300"/>
            </a:lvl5pPr>
            <a:lvl6pPr indent="-692150" lvl="5" marL="27432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6pPr>
            <a:lvl7pPr indent="-692150" lvl="6" marL="32004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7pPr>
            <a:lvl8pPr indent="-692150" lvl="7" marL="36576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8pPr>
            <a:lvl9pPr indent="-692150" lvl="8" marL="41148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1873173" y="4408616"/>
            <a:ext cx="12325205" cy="14410903"/>
          </a:xfrm>
          <a:prstGeom prst="rect">
            <a:avLst/>
          </a:prstGeom>
          <a:noFill/>
          <a:ln>
            <a:noFill/>
          </a:ln>
        </p:spPr>
        <p:txBody>
          <a:bodyPr anchorCtr="0" anchor="t" bIns="167225" lIns="334450" spcFirstLastPara="1" rIns="334450" wrap="square" tIns="1672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/>
            </a:lvl1pPr>
            <a:lvl2pPr indent="-228600" lvl="1" marL="91440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/>
            </a:lvl2pPr>
            <a:lvl3pPr indent="-228600" lvl="2" marL="1371600" algn="l">
              <a:lnSpc>
                <a:spcPct val="100000"/>
              </a:lnSpc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/>
            </a:lvl3pPr>
            <a:lvl4pPr indent="-228600" lvl="3" marL="182880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4pPr>
            <a:lvl5pPr indent="-228600" lvl="4" marL="228600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5pPr>
            <a:lvl6pPr indent="-228600" lvl="5" marL="274320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6pPr>
            <a:lvl7pPr indent="-228600" lvl="6" marL="320040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7pPr>
            <a:lvl8pPr indent="-228600" lvl="7" marL="365760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8pPr>
            <a:lvl9pPr indent="-228600" lvl="8" marL="411480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9pPr>
          </a:lstStyle>
          <a:p/>
        </p:txBody>
      </p:sp>
      <p:sp>
        <p:nvSpPr>
          <p:cNvPr id="56" name="Google Shape;56;p10"/>
          <p:cNvSpPr txBox="1"/>
          <p:nvPr>
            <p:ph idx="10" type="dt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11" type="ftr"/>
          </p:nvPr>
        </p:nvSpPr>
        <p:spPr>
          <a:xfrm>
            <a:off x="12800000" y="19526650"/>
            <a:ext cx="11863414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0"/>
          <p:cNvSpPr txBox="1"/>
          <p:nvPr>
            <p:ph idx="12" type="sldNum"/>
          </p:nvPr>
        </p:nvSpPr>
        <p:spPr>
          <a:xfrm>
            <a:off x="26848778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/>
          <p:nvPr>
            <p:ph type="title"/>
          </p:nvPr>
        </p:nvSpPr>
        <p:spPr>
          <a:xfrm>
            <a:off x="7343091" y="14747398"/>
            <a:ext cx="22478047" cy="1741014"/>
          </a:xfrm>
          <a:prstGeom prst="rect">
            <a:avLst/>
          </a:prstGeom>
          <a:noFill/>
          <a:ln>
            <a:noFill/>
          </a:ln>
        </p:spPr>
        <p:txBody>
          <a:bodyPr anchorCtr="0" anchor="b" bIns="167225" lIns="334450" spcFirstLastPara="1" rIns="334450" wrap="square" tIns="1672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Calibri"/>
              <a:buNone/>
              <a:defRPr b="1" sz="7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/>
          <p:nvPr>
            <p:ph idx="2" type="pic"/>
          </p:nvPr>
        </p:nvSpPr>
        <p:spPr>
          <a:xfrm>
            <a:off x="7343091" y="1882439"/>
            <a:ext cx="22478047" cy="12640627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11"/>
          <p:cNvSpPr txBox="1"/>
          <p:nvPr>
            <p:ph idx="1" type="body"/>
          </p:nvPr>
        </p:nvSpPr>
        <p:spPr>
          <a:xfrm>
            <a:off x="7343091" y="16488413"/>
            <a:ext cx="22478047" cy="2472529"/>
          </a:xfrm>
          <a:prstGeom prst="rect">
            <a:avLst/>
          </a:prstGeom>
          <a:noFill/>
          <a:ln>
            <a:noFill/>
          </a:ln>
        </p:spPr>
        <p:txBody>
          <a:bodyPr anchorCtr="0" anchor="t" bIns="167225" lIns="334450" spcFirstLastPara="1" rIns="334450" wrap="square" tIns="1672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/>
            </a:lvl1pPr>
            <a:lvl2pPr indent="-228600" lvl="1" marL="91440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/>
            </a:lvl2pPr>
            <a:lvl3pPr indent="-228600" lvl="2" marL="1371600" algn="l">
              <a:lnSpc>
                <a:spcPct val="100000"/>
              </a:lnSpc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/>
            </a:lvl3pPr>
            <a:lvl4pPr indent="-228600" lvl="3" marL="182880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4pPr>
            <a:lvl5pPr indent="-228600" lvl="4" marL="228600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5pPr>
            <a:lvl6pPr indent="-228600" lvl="5" marL="274320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6pPr>
            <a:lvl7pPr indent="-228600" lvl="6" marL="320040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7pPr>
            <a:lvl8pPr indent="-228600" lvl="7" marL="365760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8pPr>
            <a:lvl9pPr indent="-228600" lvl="8" marL="411480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9pPr>
          </a:lstStyle>
          <a:p/>
        </p:txBody>
      </p:sp>
      <p:sp>
        <p:nvSpPr>
          <p:cNvPr id="63" name="Google Shape;63;p11"/>
          <p:cNvSpPr txBox="1"/>
          <p:nvPr>
            <p:ph idx="10" type="dt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1" type="ftr"/>
          </p:nvPr>
        </p:nvSpPr>
        <p:spPr>
          <a:xfrm>
            <a:off x="12800000" y="19526650"/>
            <a:ext cx="11863414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26848778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type="title"/>
          </p:nvPr>
        </p:nvSpPr>
        <p:spPr>
          <a:xfrm>
            <a:off x="1873171" y="843685"/>
            <a:ext cx="33717072" cy="3511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1" type="body"/>
          </p:nvPr>
        </p:nvSpPr>
        <p:spPr>
          <a:xfrm rot="5400000">
            <a:off x="11779849" y="-4990876"/>
            <a:ext cx="13903718" cy="33717072"/>
          </a:xfrm>
          <a:prstGeom prst="rect">
            <a:avLst/>
          </a:prstGeom>
          <a:noFill/>
          <a:ln>
            <a:noFill/>
          </a:ln>
        </p:spPr>
        <p:txBody>
          <a:bodyPr anchorCtr="0" anchor="t" bIns="167225" lIns="334450" spcFirstLastPara="1" rIns="334450" wrap="square" tIns="16722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10" type="dt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1" type="ftr"/>
          </p:nvPr>
        </p:nvSpPr>
        <p:spPr>
          <a:xfrm>
            <a:off x="12800000" y="19526650"/>
            <a:ext cx="11863414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2" type="sldNum"/>
          </p:nvPr>
        </p:nvSpPr>
        <p:spPr>
          <a:xfrm>
            <a:off x="26848778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54000">
              <a:srgbClr val="BFBFBF"/>
            </a:gs>
            <a:gs pos="71000">
              <a:srgbClr val="8C8C8C"/>
            </a:gs>
            <a:gs pos="85500">
              <a:srgbClr val="737373"/>
            </a:gs>
            <a:gs pos="100000">
              <a:srgbClr val="595959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title"/>
          </p:nvPr>
        </p:nvSpPr>
        <p:spPr>
          <a:xfrm>
            <a:off x="1873171" y="843685"/>
            <a:ext cx="33717072" cy="3511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100"/>
              <a:buFont typeface="Calibri"/>
              <a:buNone/>
              <a:defRPr b="0" i="0" sz="16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"/>
          <p:cNvSpPr txBox="1"/>
          <p:nvPr>
            <p:ph idx="1" type="body"/>
          </p:nvPr>
        </p:nvSpPr>
        <p:spPr>
          <a:xfrm>
            <a:off x="1873171" y="4915801"/>
            <a:ext cx="33717072" cy="13903718"/>
          </a:xfrm>
          <a:prstGeom prst="rect">
            <a:avLst/>
          </a:prstGeom>
          <a:noFill/>
          <a:ln>
            <a:noFill/>
          </a:ln>
        </p:spPr>
        <p:txBody>
          <a:bodyPr anchorCtr="0" anchor="t" bIns="167225" lIns="334450" spcFirstLastPara="1" rIns="334450" wrap="square" tIns="167225">
            <a:normAutofit/>
          </a:bodyPr>
          <a:lstStyle>
            <a:lvl1pPr indent="-971550" lvl="0" marL="457200" marR="0" rtl="0" algn="l">
              <a:lnSpc>
                <a:spcPct val="100000"/>
              </a:lnSpc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Arial"/>
              <a:buChar char="•"/>
              <a:defRPr b="0" i="0" sz="1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76300" lvl="1" marL="914400" marR="0" rtl="0" algn="l">
              <a:lnSpc>
                <a:spcPct val="100000"/>
              </a:lnSpc>
              <a:spcBef>
                <a:spcPts val="2040"/>
              </a:spcBef>
              <a:spcAft>
                <a:spcPts val="0"/>
              </a:spcAft>
              <a:buClr>
                <a:schemeClr val="dk1"/>
              </a:buClr>
              <a:buSzPts val="10200"/>
              <a:buFont typeface="Arial"/>
              <a:buChar char="–"/>
              <a:defRPr b="0" i="0" sz="10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87400" lvl="2" marL="1371600" marR="0" rtl="0" algn="l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Char char="•"/>
              <a:defRPr b="0" i="0" sz="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692150" lvl="3" marL="1828800" marR="0" rtl="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Char char="–"/>
              <a:defRPr b="0" i="0" sz="7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692150" lvl="4" marL="2286000" marR="0" rtl="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Char char="»"/>
              <a:defRPr b="0" i="0" sz="7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692150" lvl="5" marL="2743200" marR="0" rtl="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Char char="•"/>
              <a:defRPr b="0" i="0" sz="7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692150" lvl="6" marL="3200400" marR="0" rtl="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Char char="•"/>
              <a:defRPr b="0" i="0" sz="7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692150" lvl="7" marL="3657600" marR="0" rtl="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Char char="•"/>
              <a:defRPr b="0" i="0" sz="7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692150" lvl="8" marL="4114800" marR="0" rtl="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Char char="•"/>
              <a:defRPr b="0" i="0" sz="7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"/>
          <p:cNvSpPr txBox="1"/>
          <p:nvPr>
            <p:ph idx="10" type="dt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1" type="ftr"/>
          </p:nvPr>
        </p:nvSpPr>
        <p:spPr>
          <a:xfrm>
            <a:off x="12800000" y="19526650"/>
            <a:ext cx="11863414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26848778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6.jpg"/><Relationship Id="rId8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8.jpg"/><Relationship Id="rId5" Type="http://schemas.openxmlformats.org/officeDocument/2006/relationships/image" Target="../media/image2.jpg"/><Relationship Id="rId6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"/>
          <p:cNvSpPr txBox="1"/>
          <p:nvPr/>
        </p:nvSpPr>
        <p:spPr>
          <a:xfrm>
            <a:off x="682775" y="5122550"/>
            <a:ext cx="17830800" cy="15087600"/>
          </a:xfrm>
          <a:prstGeom prst="rect">
            <a:avLst/>
          </a:prstGeom>
          <a:noFill/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9650" lIns="139300" spcFirstLastPara="1" rIns="139300" wrap="square" tIns="69650">
            <a:noAutofit/>
          </a:bodyPr>
          <a:lstStyle/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invasive species Microstegium vimineum is a </a:t>
            </a:r>
            <a:endParaRPr b="0" i="0" sz="4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monocotyledon in the poaceae family, an annual </a:t>
            </a:r>
            <a:endParaRPr b="0" i="0" sz="4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 shade-tolerant plant with a mixed mating </a:t>
            </a:r>
            <a:endParaRPr b="0" i="0" sz="4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system. Currently, removal of this invasive species </a:t>
            </a:r>
            <a:endParaRPr b="0" i="0" sz="4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 only possible through chemical control, fire, or </a:t>
            </a:r>
            <a:endParaRPr b="0" i="0" sz="4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manual extraction, which negatively impacts </a:t>
            </a:r>
            <a:endParaRPr b="0" i="0" sz="4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surrounding plant life. RNAi technology has been </a:t>
            </a:r>
            <a:endParaRPr b="0" i="0" sz="4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shown to be effective in amplifying and silencing </a:t>
            </a:r>
            <a:endParaRPr b="0" i="0" sz="4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genes in similar monocots such as corn, asparagus, and onions. </a:t>
            </a:r>
            <a:endParaRPr b="0" i="0" sz="4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this project, RNAi technology will be used to silence the gene petN (that codes for the cytochrome b6/f complex subunit VIII) in </a:t>
            </a:r>
            <a:r>
              <a:rPr b="0" i="1" lang="en-US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M. vimineum</a:t>
            </a:r>
            <a:r>
              <a:rPr b="0" i="0" lang="en-US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inhibiting photosynthesis and killing the stiltgrass. The selective nature of this technology will make it possible to significantly                   </a:t>
            </a:r>
            <a:endParaRPr b="0" i="0" sz="4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7772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reduce </a:t>
            </a:r>
            <a:r>
              <a:rPr b="0" i="1" lang="en-US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M. Vimineum</a:t>
            </a:r>
            <a:r>
              <a:rPr b="0" i="0" lang="en-US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populations without causing damage to the ecosystem. </a:t>
            </a:r>
            <a:r>
              <a:rPr b="0" i="1" lang="en-US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M. vimineum</a:t>
            </a:r>
            <a:r>
              <a:rPr b="0" i="0" lang="en-US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is prevalent in ecosystems all across the United States. This map depicts the spread of </a:t>
            </a:r>
            <a:r>
              <a:rPr b="0" i="1" lang="en-US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M. vimineum</a:t>
            </a:r>
            <a:r>
              <a:rPr b="0" i="0" lang="en-US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since its introduction to the U.S in the early 1900s.</a:t>
            </a:r>
            <a:endParaRPr b="0" i="0" sz="4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extLst>
                <a:ext uri="http://customooxmlschemas.google.com/">
                  <go:slidesCustomData xmlns:go="http://customooxmlschemas.google.com/" textRoundtripDataId="0"/>
                </a:ext>
              </a:extLst>
            </a:endParaRPr>
          </a:p>
          <a:p>
            <a:pPr indent="-279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"/>
          <p:cNvSpPr/>
          <p:nvPr/>
        </p:nvSpPr>
        <p:spPr>
          <a:xfrm>
            <a:off x="654215" y="217403"/>
            <a:ext cx="36212708" cy="3154680"/>
          </a:xfrm>
          <a:prstGeom prst="rect">
            <a:avLst/>
          </a:prstGeom>
          <a:solidFill>
            <a:srgbClr val="17365D"/>
          </a:solidFill>
          <a:ln cap="flat" cmpd="sng" w="9525">
            <a:solidFill>
              <a:srgbClr val="17365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52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Non-Destructive Chemical Control of </a:t>
            </a:r>
            <a:r>
              <a:rPr b="1" i="1" lang="en-US" sz="52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M. vimineu</a:t>
            </a:r>
            <a:r>
              <a:rPr b="1" i="1" lang="en-US" sz="52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m</a:t>
            </a:r>
            <a:r>
              <a:rPr b="1" i="0" lang="en-US" sz="52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Using RNAi </a:t>
            </a:r>
            <a:endParaRPr b="0" i="0" sz="52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Holly Gardner, Tao Groves, Sofia Lee, Kate Turman</a:t>
            </a:r>
            <a:endParaRPr b="0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Renaissance School, Charlottesville VA</a:t>
            </a:r>
            <a:endParaRPr b="0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644288" y="3602321"/>
            <a:ext cx="17830801" cy="1143000"/>
          </a:xfrm>
          <a:prstGeom prst="rect">
            <a:avLst/>
          </a:prstGeom>
          <a:solidFill>
            <a:srgbClr val="7F7F7F"/>
          </a:solidFill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72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0" lang="en-US" sz="6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Introduction &amp; Project Details</a:t>
            </a:r>
            <a:endParaRPr b="0" i="0" sz="6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18973102" y="3602384"/>
            <a:ext cx="17830801" cy="1143000"/>
          </a:xfrm>
          <a:prstGeom prst="rect">
            <a:avLst/>
          </a:prstGeom>
          <a:solidFill>
            <a:srgbClr val="7F7F7F"/>
          </a:solidFill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72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0" lang="en-US" sz="6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Experiments We Did &amp;/or Planned</a:t>
            </a:r>
            <a:endParaRPr b="0" i="0" sz="6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18973113" y="5118986"/>
            <a:ext cx="17830800" cy="15087600"/>
          </a:xfrm>
          <a:prstGeom prst="rect">
            <a:avLst/>
          </a:prstGeom>
          <a:noFill/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 the first step towards executing our project, we completed a lab using </a:t>
            </a:r>
            <a:r>
              <a:rPr b="0" i="1" lang="en-US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C. Elegans</a:t>
            </a:r>
            <a:r>
              <a:rPr b="0" i="0" lang="en-US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to practice using RNAi to limit or alter gene expression. The goal of the lab is to mutate the </a:t>
            </a:r>
            <a:r>
              <a:rPr b="0" i="1" lang="en-US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dpy-13 </a:t>
            </a:r>
            <a:r>
              <a:rPr b="0" i="0" lang="en-US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 which codes for the synthesis of a collagen protein that affects the overall body shape of </a:t>
            </a:r>
            <a:r>
              <a:rPr b="0" i="1" lang="en-US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C. Elegans.</a:t>
            </a:r>
            <a:r>
              <a:rPr b="0" i="0" lang="en-US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By allowing wild-type worms to feed on an OP50 strain of </a:t>
            </a:r>
            <a:r>
              <a:rPr b="0" i="1" lang="en-US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E. coli</a:t>
            </a:r>
            <a:r>
              <a:rPr b="0" i="0" lang="en-US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expressing a plasmid which codes for the production of anti-RNA to the </a:t>
            </a:r>
            <a:r>
              <a:rPr b="0" i="1" lang="en-US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dpy-13</a:t>
            </a:r>
            <a:r>
              <a:rPr b="0" i="0" lang="en-US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gene, </a:t>
            </a:r>
            <a:r>
              <a:rPr b="0" i="1" lang="en-US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C. elegans</a:t>
            </a:r>
            <a:r>
              <a:rPr b="0" i="0" lang="en-US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offspring expresseed a  mutated  dpy-13 collagen protein and stunted growth.</a:t>
            </a:r>
            <a:endParaRPr b="0" i="0" sz="4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This lab provided some introductory experience in the process of RNAi and served as practice before we</a:t>
            </a:r>
            <a:endParaRPr b="0" i="0" sz="4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attempt to use RNAi on </a:t>
            </a:r>
            <a:r>
              <a:rPr b="0" i="1" lang="en-US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M.</a:t>
            </a:r>
            <a:r>
              <a:rPr b="0" i="0" lang="en-US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1" lang="en-US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vimineum. </a:t>
            </a:r>
            <a:r>
              <a:rPr b="0" i="0" lang="en-US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the </a:t>
            </a:r>
            <a:endParaRPr b="0" i="0" sz="4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future, we plan to test our project by </a:t>
            </a:r>
            <a:endParaRPr b="0" i="0" sz="4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conducting an experiment</a:t>
            </a:r>
            <a:endParaRPr b="0" i="0" sz="4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with real </a:t>
            </a:r>
            <a:r>
              <a:rPr b="0" i="1" lang="en-US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M. Vimineum</a:t>
            </a:r>
            <a:endParaRPr b="0" i="0" sz="4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specimens from the</a:t>
            </a:r>
            <a:endParaRPr b="0" i="0" sz="4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local ecosystem.</a:t>
            </a:r>
            <a:endParaRPr b="0" i="0" sz="4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4">
            <a:alphaModFix/>
          </a:blip>
          <a:srcRect b="31033" l="0" r="0" t="31033"/>
          <a:stretch/>
        </p:blipFill>
        <p:spPr>
          <a:xfrm>
            <a:off x="28253838" y="136523"/>
            <a:ext cx="8677998" cy="329184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41869741" y="7774703"/>
            <a:ext cx="18466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751825" y="5460577"/>
            <a:ext cx="4304550" cy="554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6">
            <a:alphaModFix/>
          </a:blip>
          <a:srcRect b="8033" l="11316" r="0" t="13670"/>
          <a:stretch/>
        </p:blipFill>
        <p:spPr>
          <a:xfrm>
            <a:off x="1599338" y="14878050"/>
            <a:ext cx="6642424" cy="4971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7">
            <a:alphaModFix/>
          </a:blip>
          <a:srcRect b="3929" l="3107" r="3842" t="0"/>
          <a:stretch/>
        </p:blipFill>
        <p:spPr>
          <a:xfrm>
            <a:off x="30742125" y="11871575"/>
            <a:ext cx="5856300" cy="5757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8">
            <a:alphaModFix/>
          </a:blip>
          <a:srcRect b="11323" l="8023" r="3807" t="0"/>
          <a:stretch/>
        </p:blipFill>
        <p:spPr>
          <a:xfrm>
            <a:off x="25038225" y="14243600"/>
            <a:ext cx="5856300" cy="5757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31320525" y="18110375"/>
            <a:ext cx="4973100" cy="16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Unmutated </a:t>
            </a:r>
            <a:r>
              <a:rPr b="0" i="1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C. Elegan</a:t>
            </a: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worms in various stages of their lifecycle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"/>
          <p:cNvPicPr preferRelativeResize="0"/>
          <p:nvPr/>
        </p:nvPicPr>
        <p:blipFill rotWithShape="1">
          <a:blip r:embed="rId4">
            <a:alphaModFix/>
          </a:blip>
          <a:srcRect b="31033" l="0" r="0" t="31033"/>
          <a:stretch/>
        </p:blipFill>
        <p:spPr>
          <a:xfrm>
            <a:off x="581550" y="148810"/>
            <a:ext cx="8677998" cy="3291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/>
          <p:nvPr/>
        </p:nvSpPr>
        <p:spPr>
          <a:xfrm>
            <a:off x="19545025" y="4870324"/>
            <a:ext cx="17336400" cy="6888000"/>
          </a:xfrm>
          <a:prstGeom prst="rect">
            <a:avLst/>
          </a:prstGeom>
          <a:noFill/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72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year’s Bio Builder Team is comprised of 4 students: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33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Char char="○"/>
            </a:pP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Sofia Lee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33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Char char="○"/>
            </a:pP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Kate Turman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33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Char char="○"/>
            </a:pP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Holly Gardner 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33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Char char="○"/>
            </a:pP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Tao Groves 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team and our school community as a whole are dedicated to robust learning experiences, multifaceted approaches/views, and having fun. </a:t>
            </a: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We have had such a great time working with our Bio Builder advisor, Carine Robichon-Iyer, and experimenting with RN</a:t>
            </a: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Ai.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19557356" y="3602325"/>
            <a:ext cx="17336400" cy="903000"/>
          </a:xfrm>
          <a:prstGeom prst="rect">
            <a:avLst/>
          </a:prstGeom>
          <a:solidFill>
            <a:srgbClr val="7F7F7F"/>
          </a:solidFill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72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b="0" i="0" lang="en-US" sz="6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About This Year’s Team</a:t>
            </a:r>
            <a:endParaRPr b="0" i="0" sz="6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641113" y="3602375"/>
            <a:ext cx="18609300" cy="1143000"/>
          </a:xfrm>
          <a:prstGeom prst="rect">
            <a:avLst/>
          </a:prstGeom>
          <a:solidFill>
            <a:srgbClr val="7F7F7F"/>
          </a:solidFill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72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0" lang="en-US" sz="6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Target Gene and Sequencing</a:t>
            </a:r>
            <a:endParaRPr b="0" i="0" sz="6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19595650" y="11942725"/>
            <a:ext cx="17336400" cy="1377600"/>
          </a:xfrm>
          <a:prstGeom prst="rect">
            <a:avLst/>
          </a:prstGeom>
          <a:solidFill>
            <a:srgbClr val="7F7F7F"/>
          </a:solidFill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72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0" lang="en-US" sz="6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References &amp; Acknowledgements</a:t>
            </a:r>
            <a:endParaRPr b="0" i="0" sz="6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19595700" y="13554525"/>
            <a:ext cx="17336400" cy="7099800"/>
          </a:xfrm>
          <a:prstGeom prst="rect">
            <a:avLst/>
          </a:prstGeom>
          <a:noFill/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72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would like to thank our mentor, Carine Robichon-Lyer, as well as our faculty lead, Anna Minutella. 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Mickiewicz, A., Rybarczyk, A., Sarzynska, J., Figlerowicz, M., &amp; Blazewicz, J. (2016). AmiRNA Designer—New method of artificial </a:t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miRNA design. Acta Biochimica Polonica, 63(1), 71–77. https://doi.org/10.18388/abp.2015_989</a:t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Microstegium vimineum. (n.d.). Retrieved March 11, 2022, from </a:t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https://www.fs.fed.us/database/feis/plants/graminoid/micvim/all.html</a:t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PETN - Cytochrome b6-f complex subunit 8, chloroplastic—Chlamydomonas reinhardtii—PETN gene &amp; protein. (n.d.). Retrieved </a:t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March 11, 2022, from https://www.uniprot.org/uniprot/P0C1D4</a:t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Schwenkert, S., Legen, J., Takami, T., Shikanai, T., Herrmann, R. G., &amp; Meurer, J. (2007). Role of the  low-molecular-weight </a:t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subunits PetL, PetG, and PetN in assembly, stability, and dimerization of the cytochrome b6f complex in tobacco. Plant </a:t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physiology, 144(4), 1924–1935. https://doi.org/10.1104/pp.107.100131</a:t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626275" y="5186375"/>
            <a:ext cx="18609300" cy="15468000"/>
          </a:xfrm>
          <a:prstGeom prst="rect">
            <a:avLst/>
          </a:prstGeom>
          <a:noFill/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 </a:t>
            </a:r>
            <a:r>
              <a:rPr b="0" i="1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petN</a:t>
            </a: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codes for the cytochrome b6/f complex subunit VIII, which aids in electron transfer between photosystem II and photosystem I and electron flow in photosystem I. This gene was chosen because it is not highly conserved within plants in the U.S. There are nine subunits in cytochrome b6/f and not much is known about  many of their functions. However, it has been shown that the silencing of </a:t>
            </a:r>
            <a:r>
              <a:rPr b="0" i="1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petN</a:t>
            </a: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can cause loss of photosynthetic electron transport function. 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order to be able to use the </a:t>
            </a:r>
            <a:r>
              <a:rPr b="0" i="1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petN</a:t>
            </a: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gene in this research, a RNAi sequence needed to be generated detailing the exact base pairs needed for this project. A program titled P-SAMS, created by the Carrington Lab, was used to generate the sequence which follows: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0"/>
              <a:buFont typeface="Arial"/>
              <a:buNone/>
            </a:pPr>
            <a:r>
              <a:rPr b="0" i="0" lang="en-US" sz="295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Forward Oligo: 5' TGTATAGAGTCCACTCCTCCCCCAAATGATGATCACATTCGTTATCTATTTTTTTTGGGGGAGGCGTGGACTCTA 3'</a:t>
            </a:r>
            <a:endParaRPr b="0" i="0" sz="2950" u="none" cap="none" strike="noStrike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0"/>
              <a:buFont typeface="Arial"/>
              <a:buNone/>
            </a:pPr>
            <a:r>
              <a:rPr b="0" i="0" lang="en-US" sz="295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Reverse Oligo: 5' AATGTAGAGTCCACGCCTCCCCCAAAAAAAATAGATAACGAATGTGATCATCATTTGGGGGAGGAGTGGACTCTA 3'</a:t>
            </a:r>
            <a:endParaRPr b="0" i="0" sz="3100" u="none" cap="none" strike="noStrike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This sequence will be used</a:t>
            </a:r>
            <a:endParaRPr b="0" i="0" sz="4800" u="none" cap="none" strike="noStrike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in an expression vector, which </a:t>
            </a:r>
            <a:endParaRPr b="0" i="0" sz="4800" u="none" cap="none" strike="noStrike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will produce an mRNA that is </a:t>
            </a:r>
            <a:endParaRPr b="0" i="0" sz="4800" u="none" cap="none" strike="noStrike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complimentary to the target</a:t>
            </a:r>
            <a:endParaRPr b="0" i="0" sz="4800" u="none" cap="none" strike="noStrike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gene’s mRNA thus silencing </a:t>
            </a:r>
            <a:endParaRPr b="0" i="0" sz="4800" u="none" cap="none" strike="noStrike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expression. Additionally, a second vector containing a segment of the target gene linked to GFP will be used as a signalling vector to determine efficacy of the RNAi sequence. </a:t>
            </a:r>
            <a:endParaRPr b="0" i="0" sz="4800" u="none" cap="none" strike="noStrike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41869741" y="7774703"/>
            <a:ext cx="18466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654215" y="217403"/>
            <a:ext cx="36212708" cy="3154680"/>
          </a:xfrm>
          <a:prstGeom prst="rect">
            <a:avLst/>
          </a:prstGeom>
          <a:solidFill>
            <a:srgbClr val="17365D"/>
          </a:solidFill>
          <a:ln cap="flat" cmpd="sng" w="9525">
            <a:solidFill>
              <a:srgbClr val="17365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b="1" i="0" lang="en-US" sz="52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Non-Destructive Chemical Control of </a:t>
            </a:r>
            <a:r>
              <a:rPr b="1" i="1" lang="en-US" sz="52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M. vimineu</a:t>
            </a:r>
            <a:r>
              <a:rPr b="1" i="1" lang="en-US" sz="52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m</a:t>
            </a:r>
            <a:r>
              <a:rPr b="1" i="0" lang="en-US" sz="52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Using RNAi</a:t>
            </a:r>
            <a:endParaRPr b="1" i="0" sz="7200" u="sng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Holly Gardner, Tao Groves, Sofia Lee, Kate Turman</a:t>
            </a:r>
            <a:endParaRPr b="0" i="0" sz="4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Renaissance School, Charlottesville</a:t>
            </a:r>
            <a:endParaRPr b="1" i="0" sz="7200" u="sng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2"/>
          <p:cNvPicPr preferRelativeResize="0"/>
          <p:nvPr/>
        </p:nvPicPr>
        <p:blipFill rotWithShape="1">
          <a:blip r:embed="rId3">
            <a:alphaModFix/>
          </a:blip>
          <a:srcRect b="31033" l="0" r="0" t="31033"/>
          <a:stretch/>
        </p:blipFill>
        <p:spPr>
          <a:xfrm>
            <a:off x="28253838" y="136523"/>
            <a:ext cx="8677998" cy="329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/>
          <p:cNvPicPr preferRelativeResize="0"/>
          <p:nvPr/>
        </p:nvPicPr>
        <p:blipFill rotWithShape="1">
          <a:blip r:embed="rId4">
            <a:alphaModFix/>
          </a:blip>
          <a:srcRect b="20470" l="5917" r="0" t="0"/>
          <a:stretch/>
        </p:blipFill>
        <p:spPr>
          <a:xfrm>
            <a:off x="8957175" y="14969550"/>
            <a:ext cx="5169001" cy="3319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"/>
          <p:cNvPicPr preferRelativeResize="0"/>
          <p:nvPr/>
        </p:nvPicPr>
        <p:blipFill rotWithShape="1">
          <a:blip r:embed="rId5">
            <a:alphaModFix/>
          </a:blip>
          <a:srcRect b="9006" l="18412" r="15448" t="30627"/>
          <a:stretch/>
        </p:blipFill>
        <p:spPr>
          <a:xfrm>
            <a:off x="13897575" y="14905700"/>
            <a:ext cx="5169001" cy="358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/>
          <p:cNvPicPr preferRelativeResize="0"/>
          <p:nvPr/>
        </p:nvPicPr>
        <p:blipFill rotWithShape="1">
          <a:blip r:embed="rId6">
            <a:alphaModFix/>
          </a:blip>
          <a:srcRect b="31033" l="0" r="0" t="31033"/>
          <a:stretch/>
        </p:blipFill>
        <p:spPr>
          <a:xfrm>
            <a:off x="654213" y="148810"/>
            <a:ext cx="8677998" cy="3291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2022-03-02T15:52:00Z</dcterms:created>
  <dc:creator>ePB employee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4951038CEF5A455497A9F3E31D693165</vt:lpwstr>
  </property>
  <property fmtid="{D5CDD505-2E9C-101B-9397-08002B2CF9AE}" pid="3" name="KSOProductBuildVer">
    <vt:lpwstr>1033-11.2.0.10463</vt:lpwstr>
  </property>
</Properties>
</file>