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Lst>
  <p:sldSz cy="21067700" cx="37463400"/>
  <p:notesSz cx="6858000" cy="9144000"/>
  <p:embeddedFontLst>
    <p:embeddedFont>
      <p:font typeface="Robo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Roboto-boldItalic.fntdata"/><Relationship Id="rId10" Type="http://schemas.openxmlformats.org/officeDocument/2006/relationships/font" Target="fonts/Roboto-italic.fntdata"/><Relationship Id="rId9"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1" name="Google Shape;81;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7" name="Google Shape;97;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1"/>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4"/>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4"/>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5"/>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5"/>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5"/>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5"/>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8"/>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8"/>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p:nvPr>
            <p:ph idx="2" type="pic"/>
          </p:nvPr>
        </p:nvSpPr>
        <p:spPr>
          <a:xfrm>
            <a:off x="7343091" y="1882439"/>
            <a:ext cx="22478047" cy="12640627"/>
          </a:xfrm>
          <a:prstGeom prst="rect">
            <a:avLst/>
          </a:prstGeom>
          <a:noFill/>
          <a:ln>
            <a:noFill/>
          </a:ln>
        </p:spPr>
      </p:sp>
      <p:sp>
        <p:nvSpPr>
          <p:cNvPr id="62" name="Google Shape;62;p9"/>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3.jpg"/><Relationship Id="rId5" Type="http://schemas.openxmlformats.org/officeDocument/2006/relationships/image" Target="../media/image2.png"/><Relationship Id="rId6"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2"/>
          <p:cNvSpPr txBox="1"/>
          <p:nvPr/>
        </p:nvSpPr>
        <p:spPr>
          <a:xfrm>
            <a:off x="682775" y="5122550"/>
            <a:ext cx="17830800" cy="159453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noAutofit/>
          </a:bodyPr>
          <a:lstStyle/>
          <a:p>
            <a:pPr indent="0" lvl="0" marL="0" rtl="0" algn="l">
              <a:spcBef>
                <a:spcPts val="0"/>
              </a:spcBef>
              <a:spcAft>
                <a:spcPts val="0"/>
              </a:spcAft>
              <a:buNone/>
            </a:pPr>
            <a:r>
              <a:rPr b="1" lang="en-US" sz="4200">
                <a:solidFill>
                  <a:schemeClr val="dk1"/>
                </a:solidFill>
                <a:latin typeface="Times New Roman"/>
                <a:ea typeface="Times New Roman"/>
                <a:cs typeface="Times New Roman"/>
                <a:sym typeface="Times New Roman"/>
              </a:rPr>
              <a:t>Background: </a:t>
            </a:r>
            <a:r>
              <a:rPr lang="en-US" sz="4200">
                <a:solidFill>
                  <a:schemeClr val="dk1"/>
                </a:solidFill>
                <a:latin typeface="Times New Roman"/>
                <a:ea typeface="Times New Roman"/>
                <a:cs typeface="Times New Roman"/>
                <a:sym typeface="Times New Roman"/>
              </a:rPr>
              <a:t>Microplastics are fragments of any type of plastic less than 5 mm in length that are derived from a variety of sources, including from larger plastic debris that degrade into smaller segments. Consumption of these particles can reduce growth, reproductive output, blockage of the digestive tract, suffocation, starvation, and drowning in many aquatic animals and can enter into human diet through ingestion of contaminated organisms and water. Although there have been many solutions developed to deal with larger plastics, their counterparts microplastics, are much more difficult to address. </a:t>
            </a:r>
            <a:endParaRPr sz="4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200">
                <a:solidFill>
                  <a:schemeClr val="dk1"/>
                </a:solidFill>
                <a:latin typeface="Times New Roman"/>
                <a:ea typeface="Times New Roman"/>
                <a:cs typeface="Times New Roman"/>
                <a:sym typeface="Times New Roman"/>
              </a:rPr>
              <a:t>Solution: </a:t>
            </a:r>
            <a:r>
              <a:rPr lang="en-US" sz="4200">
                <a:solidFill>
                  <a:schemeClr val="dk1"/>
                </a:solidFill>
                <a:latin typeface="Times New Roman"/>
                <a:ea typeface="Times New Roman"/>
                <a:cs typeface="Times New Roman"/>
                <a:sym typeface="Times New Roman"/>
              </a:rPr>
              <a:t>The proposed solution is to create a strain of filamentous algae that can absorb microplastics, efficiently retain them, and then change to a certain color not common in marine algae to indicate that absorption of microplastics is complete. The algae would also be altered so as to prevent algae reproduction and the formation of harmful algal blooms. Once the engineered algae has served its function and changes color, the algae would be removed from the water body and the high microplastic concentration along with it. </a:t>
            </a:r>
            <a:endParaRPr sz="4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US" sz="4200">
                <a:solidFill>
                  <a:schemeClr val="dk1"/>
                </a:solidFill>
                <a:latin typeface="Times New Roman"/>
                <a:ea typeface="Times New Roman"/>
                <a:cs typeface="Times New Roman"/>
                <a:sym typeface="Times New Roman"/>
              </a:rPr>
              <a:t>Specifically, our proposed chassis is ostreococcus, a simple strain of green algae with a very compact genome amenable to genetic engineering. Our target is polyethylene terephtalate, a plastic used in water bottles that leaches antimony, which poses both acute and chronic health effects in humans. The captured polyethylene will be broken down with the help of an enzyme in ethylene and propylene molecules, which are two monomers that can attach to the </a:t>
            </a:r>
            <a:r>
              <a:rPr lang="en-US" sz="4200">
                <a:solidFill>
                  <a:srgbClr val="222222"/>
                </a:solidFill>
                <a:highlight>
                  <a:srgbClr val="FFFFFF"/>
                </a:highlight>
                <a:latin typeface="Times New Roman"/>
                <a:ea typeface="Times New Roman"/>
                <a:cs typeface="Times New Roman"/>
                <a:sym typeface="Times New Roman"/>
              </a:rPr>
              <a:t>green fluorescent protein</a:t>
            </a:r>
            <a:r>
              <a:rPr lang="en-US" sz="4200">
                <a:solidFill>
                  <a:schemeClr val="dk1"/>
                </a:solidFill>
                <a:latin typeface="Times New Roman"/>
                <a:ea typeface="Times New Roman"/>
                <a:cs typeface="Times New Roman"/>
                <a:sym typeface="Times New Roman"/>
              </a:rPr>
              <a:t> (GFP), causing the release of a fluorescent glow when stimulated by a ultraviolet light. </a:t>
            </a:r>
            <a:endParaRPr sz="4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4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4200">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4800"/>
              <a:buFont typeface="Arial"/>
              <a:buNone/>
            </a:pPr>
            <a:r>
              <a:t/>
            </a:r>
            <a:endParaRPr b="1" i="0" sz="4200" u="none" cap="none" strike="noStrike">
              <a:solidFill>
                <a:schemeClr val="dk1"/>
              </a:solidFill>
              <a:latin typeface="Times New Roman"/>
              <a:ea typeface="Times New Roman"/>
              <a:cs typeface="Times New Roman"/>
              <a:sym typeface="Times New Roman"/>
            </a:endParaRPr>
          </a:p>
        </p:txBody>
      </p:sp>
      <p:sp>
        <p:nvSpPr>
          <p:cNvPr id="84" name="Google Shape;84;p12"/>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2"/>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Modifying Algae to Combat Microplastic Pollution</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Larry Huang</a:t>
            </a:r>
            <a:r>
              <a:rPr lang="en-US" sz="4800">
                <a:solidFill>
                  <a:schemeClr val="lt1"/>
                </a:solidFill>
                <a:latin typeface="Calibri"/>
                <a:ea typeface="Calibri"/>
                <a:cs typeface="Calibri"/>
                <a:sym typeface="Calibri"/>
              </a:rPr>
              <a:t>, Aakash Jha, Chris Ji, </a:t>
            </a:r>
            <a:r>
              <a:rPr lang="en-US" sz="4800">
                <a:solidFill>
                  <a:schemeClr val="lt1"/>
                </a:solidFill>
                <a:latin typeface="Calibri"/>
                <a:ea typeface="Calibri"/>
                <a:cs typeface="Calibri"/>
                <a:sym typeface="Calibri"/>
              </a:rPr>
              <a:t>Maria Karakousis, Tino Karakousis,  Justin Liu, </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Yehuda Mahlab, Neel Pandula, Liam Silverberg</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Julia R. Masterman</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Philadelphia PA</a:t>
            </a:r>
            <a:endParaRPr b="0" i="0" sz="4800" u="none" cap="none" strike="noStrike">
              <a:solidFill>
                <a:schemeClr val="lt1"/>
              </a:solidFill>
              <a:latin typeface="Calibri"/>
              <a:ea typeface="Calibri"/>
              <a:cs typeface="Calibri"/>
              <a:sym typeface="Calibri"/>
            </a:endParaRPr>
          </a:p>
        </p:txBody>
      </p:sp>
      <p:sp>
        <p:nvSpPr>
          <p:cNvPr id="86" name="Google Shape;86;p12"/>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2"/>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sp>
        <p:nvSpPr>
          <p:cNvPr id="88" name="Google Shape;88;p12"/>
          <p:cNvSpPr/>
          <p:nvPr/>
        </p:nvSpPr>
        <p:spPr>
          <a:xfrm>
            <a:off x="18896925" y="5118975"/>
            <a:ext cx="17830800" cy="14643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rtl="0" algn="l">
              <a:spcBef>
                <a:spcPts val="0"/>
              </a:spcBef>
              <a:spcAft>
                <a:spcPts val="0"/>
              </a:spcAft>
              <a:buNone/>
            </a:pPr>
            <a:r>
              <a:rPr b="1" lang="en-US" sz="4200">
                <a:solidFill>
                  <a:schemeClr val="dk1"/>
                </a:solidFill>
                <a:latin typeface="Times New Roman"/>
                <a:ea typeface="Times New Roman"/>
                <a:cs typeface="Times New Roman"/>
                <a:sym typeface="Times New Roman"/>
              </a:rPr>
              <a:t>Objective</a:t>
            </a:r>
            <a:r>
              <a:rPr lang="en-US" sz="4200">
                <a:solidFill>
                  <a:schemeClr val="dk1"/>
                </a:solidFill>
                <a:latin typeface="Times New Roman"/>
                <a:ea typeface="Times New Roman"/>
                <a:cs typeface="Times New Roman"/>
                <a:sym typeface="Times New Roman"/>
              </a:rPr>
              <a:t>: Modifying ostreococcus to promote microplastic aggregation and removal. </a:t>
            </a:r>
            <a:endParaRPr sz="4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200">
                <a:solidFill>
                  <a:schemeClr val="dk1"/>
                </a:solidFill>
                <a:latin typeface="Times New Roman"/>
                <a:ea typeface="Times New Roman"/>
                <a:cs typeface="Times New Roman"/>
                <a:sym typeface="Times New Roman"/>
              </a:rPr>
              <a:t>Techniques - Microplastic Absorption</a:t>
            </a:r>
            <a:r>
              <a:rPr lang="en-US" sz="4200">
                <a:solidFill>
                  <a:schemeClr val="dk1"/>
                </a:solidFill>
                <a:latin typeface="Times New Roman"/>
                <a:ea typeface="Times New Roman"/>
                <a:cs typeface="Times New Roman"/>
                <a:sym typeface="Times New Roman"/>
              </a:rPr>
              <a:t>: A plasmid will be constructed using bio-blocks (pre-assembled genes/nucleotide sequences) of the following genes: BBa_E0040 (green fluorescent protein, or GFP) and BBa_J04450 (RFP). PETase and MHETase enzymes will be employed to break down polyethylene terephthalate. Said plasmid will then be inserted into the ostreococcus genome. Successful transformation and insertion of desired genes will be detected by luminescence above threshold </a:t>
            </a:r>
            <a:r>
              <a:rPr lang="en-US" sz="4200">
                <a:solidFill>
                  <a:schemeClr val="dk1"/>
                </a:solidFill>
                <a:latin typeface="Times New Roman"/>
                <a:ea typeface="Times New Roman"/>
                <a:cs typeface="Times New Roman"/>
                <a:sym typeface="Times New Roman"/>
              </a:rPr>
              <a:t>presence</a:t>
            </a:r>
            <a:r>
              <a:rPr lang="en-US" sz="4200">
                <a:solidFill>
                  <a:schemeClr val="dk1"/>
                </a:solidFill>
                <a:latin typeface="Times New Roman"/>
                <a:ea typeface="Times New Roman"/>
                <a:cs typeface="Times New Roman"/>
                <a:sym typeface="Times New Roman"/>
              </a:rPr>
              <a:t> of polyethylene terephthalate in surrounding environment.</a:t>
            </a:r>
            <a:endParaRPr sz="4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200">
                <a:solidFill>
                  <a:schemeClr val="dk1"/>
                </a:solidFill>
                <a:latin typeface="Times New Roman"/>
                <a:ea typeface="Times New Roman"/>
                <a:cs typeface="Times New Roman"/>
                <a:sym typeface="Times New Roman"/>
              </a:rPr>
              <a:t>Techniques - Algae Retention and Collection: </a:t>
            </a:r>
            <a:r>
              <a:rPr lang="en-US" sz="4200">
                <a:solidFill>
                  <a:schemeClr val="dk1"/>
                </a:solidFill>
                <a:latin typeface="Times New Roman"/>
                <a:ea typeface="Times New Roman"/>
                <a:cs typeface="Times New Roman"/>
                <a:sym typeface="Times New Roman"/>
              </a:rPr>
              <a:t>Genetically modified algae will be placed within a sealed container of any size and either placed in water with a tracker or attached to a ship in the desired cleanup location. A pump on the device will intake water into the container, which will be filtered by the algae. When the container is full, the pump will shut off and the container will be effectively sealed. The container can then be retrieved and the algae containing microplastics processed. In this way, spread of harmful algal blooms is prevented while maintaining a capability to cleanse large amounts of water.</a:t>
            </a:r>
            <a:endParaRPr sz="4200">
              <a:solidFill>
                <a:schemeClr val="dk1"/>
              </a:solidFill>
              <a:latin typeface="Times New Roman"/>
              <a:ea typeface="Times New Roman"/>
              <a:cs typeface="Times New Roman"/>
              <a:sym typeface="Times New Roman"/>
            </a:endParaRPr>
          </a:p>
        </p:txBody>
      </p:sp>
      <p:sp>
        <p:nvSpPr>
          <p:cNvPr id="89" name="Google Shape;89;p12"/>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0" name="Google Shape;90;p12"/>
          <p:cNvPicPr preferRelativeResize="0"/>
          <p:nvPr/>
        </p:nvPicPr>
        <p:blipFill rotWithShape="1">
          <a:blip r:embed="rId3">
            <a:alphaModFix/>
          </a:blip>
          <a:srcRect b="32053" l="0" r="0" t="12687"/>
          <a:stretch/>
        </p:blipFill>
        <p:spPr>
          <a:xfrm>
            <a:off x="31480575" y="217400"/>
            <a:ext cx="5399527" cy="1663974"/>
          </a:xfrm>
          <a:prstGeom prst="rect">
            <a:avLst/>
          </a:prstGeom>
          <a:noFill/>
          <a:ln>
            <a:noFill/>
          </a:ln>
        </p:spPr>
      </p:pic>
      <p:grpSp>
        <p:nvGrpSpPr>
          <p:cNvPr id="91" name="Google Shape;91;p12"/>
          <p:cNvGrpSpPr/>
          <p:nvPr/>
        </p:nvGrpSpPr>
        <p:grpSpPr>
          <a:xfrm>
            <a:off x="19957360" y="16761514"/>
            <a:ext cx="15419009" cy="4306291"/>
            <a:chOff x="18973137" y="16831875"/>
            <a:chExt cx="15210624" cy="4235974"/>
          </a:xfrm>
        </p:grpSpPr>
        <p:pic>
          <p:nvPicPr>
            <p:cNvPr id="92" name="Google Shape;92;p12"/>
            <p:cNvPicPr preferRelativeResize="0"/>
            <p:nvPr/>
          </p:nvPicPr>
          <p:blipFill>
            <a:blip r:embed="rId4">
              <a:alphaModFix/>
            </a:blip>
            <a:stretch>
              <a:fillRect/>
            </a:stretch>
          </p:blipFill>
          <p:spPr>
            <a:xfrm>
              <a:off x="18973137" y="16831886"/>
              <a:ext cx="5944391" cy="4235963"/>
            </a:xfrm>
            <a:prstGeom prst="rect">
              <a:avLst/>
            </a:prstGeom>
            <a:noFill/>
            <a:ln>
              <a:noFill/>
            </a:ln>
          </p:spPr>
        </p:pic>
        <p:pic>
          <p:nvPicPr>
            <p:cNvPr id="93" name="Google Shape;93;p12"/>
            <p:cNvPicPr preferRelativeResize="0"/>
            <p:nvPr/>
          </p:nvPicPr>
          <p:blipFill rotWithShape="1">
            <a:blip r:embed="rId5">
              <a:alphaModFix/>
            </a:blip>
            <a:srcRect b="28719" l="19967" r="17885" t="22505"/>
            <a:stretch/>
          </p:blipFill>
          <p:spPr>
            <a:xfrm>
              <a:off x="24917528" y="16831875"/>
              <a:ext cx="9266233" cy="4235969"/>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8" name="Shape 98"/>
        <p:cNvGrpSpPr/>
        <p:nvPr/>
      </p:nvGrpSpPr>
      <p:grpSpPr>
        <a:xfrm>
          <a:off x="0" y="0"/>
          <a:ext cx="0" cy="0"/>
          <a:chOff x="0" y="0"/>
          <a:chExt cx="0" cy="0"/>
        </a:xfrm>
      </p:grpSpPr>
      <p:sp>
        <p:nvSpPr>
          <p:cNvPr id="99" name="Google Shape;99;p13"/>
          <p:cNvSpPr/>
          <p:nvPr/>
        </p:nvSpPr>
        <p:spPr>
          <a:xfrm>
            <a:off x="19049200" y="5207400"/>
            <a:ext cx="9464400"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546100" lvl="0" marL="457200" marR="0" rtl="0" algn="l">
              <a:lnSpc>
                <a:spcPct val="100000"/>
              </a:lnSpc>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We are a </a:t>
            </a:r>
            <a:r>
              <a:rPr i="0" lang="en-US" sz="4200" u="none" cap="none" strike="noStrike">
                <a:solidFill>
                  <a:schemeClr val="dk1"/>
                </a:solidFill>
                <a:latin typeface="Times New Roman"/>
                <a:ea typeface="Times New Roman"/>
                <a:cs typeface="Times New Roman"/>
                <a:sym typeface="Times New Roman"/>
              </a:rPr>
              <a:t>returning and expanded team</a:t>
            </a:r>
            <a:r>
              <a:rPr lang="en-US" sz="4200">
                <a:solidFill>
                  <a:schemeClr val="dk1"/>
                </a:solidFill>
                <a:latin typeface="Times New Roman"/>
                <a:ea typeface="Times New Roman"/>
                <a:cs typeface="Times New Roman"/>
                <a:sym typeface="Times New Roman"/>
              </a:rPr>
              <a:t> of about ten members who are grateful to be able to meet in person following a year and a half of entirely virtual school and activities. We have thoroughly enjoyed thinking through experiment ideas together. In particular, we greatly appreciated having the opportunity to conduct the Bio Builder “Eau That Smell Lab” as part of our education in synthetic biology.</a:t>
            </a:r>
            <a:endParaRPr i="0" sz="4200" u="none" cap="none" strike="noStrike">
              <a:solidFill>
                <a:schemeClr val="dk1"/>
              </a:solidFill>
              <a:latin typeface="Times New Roman"/>
              <a:ea typeface="Times New Roman"/>
              <a:cs typeface="Times New Roman"/>
              <a:sym typeface="Times New Roman"/>
            </a:endParaRPr>
          </a:p>
        </p:txBody>
      </p:sp>
      <p:sp>
        <p:nvSpPr>
          <p:cNvPr id="100" name="Google Shape;100;p13"/>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1" name="Google Shape;101;p13"/>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lang="en-US" sz="6600">
                <a:solidFill>
                  <a:schemeClr val="lt1"/>
                </a:solidFill>
                <a:latin typeface="Calibri"/>
                <a:ea typeface="Calibri"/>
                <a:cs typeface="Calibri"/>
                <a:sym typeface="Calibri"/>
              </a:rPr>
              <a:t>Limitations and </a:t>
            </a:r>
            <a:r>
              <a:rPr b="0" i="0" lang="en-US" sz="6600" u="none" cap="none" strike="noStrike">
                <a:solidFill>
                  <a:schemeClr val="lt1"/>
                </a:solidFill>
                <a:latin typeface="Calibri"/>
                <a:ea typeface="Calibri"/>
                <a:cs typeface="Calibri"/>
                <a:sym typeface="Calibri"/>
              </a:rPr>
              <a:t>Challenges for Next Year’s Team</a:t>
            </a:r>
            <a:endParaRPr b="0" i="0" sz="6600" u="none" cap="none" strike="noStrike">
              <a:solidFill>
                <a:schemeClr val="lt1"/>
              </a:solidFill>
              <a:latin typeface="Calibri"/>
              <a:ea typeface="Calibri"/>
              <a:cs typeface="Calibri"/>
              <a:sym typeface="Calibri"/>
            </a:endParaRPr>
          </a:p>
        </p:txBody>
      </p:sp>
      <p:sp>
        <p:nvSpPr>
          <p:cNvPr id="102" name="Google Shape;102;p13"/>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3" name="Google Shape;103;p13"/>
          <p:cNvSpPr/>
          <p:nvPr/>
        </p:nvSpPr>
        <p:spPr>
          <a:xfrm>
            <a:off x="19101325" y="14727575"/>
            <a:ext cx="17830800" cy="50349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63550" lvl="0" marL="457200" rtl="0" algn="l">
              <a:spcBef>
                <a:spcPts val="0"/>
              </a:spcBef>
              <a:spcAft>
                <a:spcPts val="0"/>
              </a:spcAft>
              <a:buClr>
                <a:schemeClr val="dk1"/>
              </a:buClr>
              <a:buSzPts val="3700"/>
              <a:buFont typeface="Calibri"/>
              <a:buChar char="●"/>
            </a:pPr>
            <a:r>
              <a:rPr lang="en-US" sz="3700">
                <a:solidFill>
                  <a:schemeClr val="dk1"/>
                </a:solidFill>
                <a:latin typeface="Roboto"/>
                <a:ea typeface="Roboto"/>
                <a:cs typeface="Roboto"/>
                <a:sym typeface="Roboto"/>
              </a:rPr>
              <a:t>We would like to thank our teacher, </a:t>
            </a:r>
            <a:r>
              <a:rPr b="1" lang="en-US" sz="3700">
                <a:solidFill>
                  <a:schemeClr val="dk1"/>
                </a:solidFill>
                <a:latin typeface="Roboto"/>
                <a:ea typeface="Roboto"/>
                <a:cs typeface="Roboto"/>
                <a:sym typeface="Roboto"/>
              </a:rPr>
              <a:t>Richard Zimny</a:t>
            </a:r>
            <a:r>
              <a:rPr lang="en-US" sz="3700">
                <a:solidFill>
                  <a:schemeClr val="dk1"/>
                </a:solidFill>
                <a:latin typeface="Roboto"/>
                <a:ea typeface="Roboto"/>
                <a:cs typeface="Roboto"/>
                <a:sym typeface="Roboto"/>
              </a:rPr>
              <a:t>, and mentor, </a:t>
            </a:r>
            <a:r>
              <a:rPr b="1" lang="en-US" sz="3700">
                <a:solidFill>
                  <a:schemeClr val="dk1"/>
                </a:solidFill>
                <a:latin typeface="Roboto"/>
                <a:ea typeface="Roboto"/>
                <a:cs typeface="Roboto"/>
                <a:sym typeface="Roboto"/>
              </a:rPr>
              <a:t>Irene Reizman,</a:t>
            </a:r>
            <a:r>
              <a:rPr lang="en-US" sz="3700">
                <a:solidFill>
                  <a:schemeClr val="dk1"/>
                </a:solidFill>
                <a:latin typeface="Roboto"/>
                <a:ea typeface="Roboto"/>
                <a:cs typeface="Roboto"/>
                <a:sym typeface="Roboto"/>
              </a:rPr>
              <a:t> for their guidance and time. </a:t>
            </a:r>
            <a:endParaRPr sz="3700">
              <a:solidFill>
                <a:schemeClr val="dk1"/>
              </a:solidFill>
              <a:latin typeface="Roboto"/>
              <a:ea typeface="Roboto"/>
              <a:cs typeface="Roboto"/>
              <a:sym typeface="Roboto"/>
            </a:endParaRPr>
          </a:p>
          <a:p>
            <a:pPr indent="-463550" lvl="0" marL="457200" rtl="0" algn="l">
              <a:lnSpc>
                <a:spcPct val="115000"/>
              </a:lnSpc>
              <a:spcBef>
                <a:spcPts val="0"/>
              </a:spcBef>
              <a:spcAft>
                <a:spcPts val="0"/>
              </a:spcAft>
              <a:buClr>
                <a:schemeClr val="dk1"/>
              </a:buClr>
              <a:buSzPts val="3700"/>
              <a:buFont typeface="Calibri"/>
              <a:buChar char="●"/>
            </a:pPr>
            <a:r>
              <a:rPr lang="en-US" sz="3700">
                <a:solidFill>
                  <a:schemeClr val="dk1"/>
                </a:solidFill>
                <a:latin typeface="Roboto"/>
                <a:ea typeface="Roboto"/>
                <a:cs typeface="Roboto"/>
                <a:sym typeface="Roboto"/>
              </a:rPr>
              <a:t>National Geographic Society. “Microplastics.” </a:t>
            </a:r>
            <a:r>
              <a:rPr i="1" lang="en-US" sz="3700">
                <a:solidFill>
                  <a:schemeClr val="dk1"/>
                </a:solidFill>
                <a:latin typeface="Roboto"/>
                <a:ea typeface="Roboto"/>
                <a:cs typeface="Roboto"/>
                <a:sym typeface="Roboto"/>
              </a:rPr>
              <a:t>National Geographic Society</a:t>
            </a:r>
            <a:r>
              <a:rPr lang="en-US" sz="3700">
                <a:solidFill>
                  <a:schemeClr val="dk1"/>
                </a:solidFill>
                <a:latin typeface="Roboto"/>
                <a:ea typeface="Roboto"/>
                <a:cs typeface="Roboto"/>
                <a:sym typeface="Roboto"/>
              </a:rPr>
              <a:t>, 28 June 2019, www.nationalgeographic.org/encyclopedia/microplastics/.</a:t>
            </a:r>
            <a:endParaRPr sz="3700">
              <a:solidFill>
                <a:schemeClr val="dk1"/>
              </a:solidFill>
              <a:latin typeface="Roboto"/>
              <a:ea typeface="Roboto"/>
              <a:cs typeface="Roboto"/>
              <a:sym typeface="Roboto"/>
            </a:endParaRPr>
          </a:p>
          <a:p>
            <a:pPr indent="-463550" lvl="0" marL="457200" rtl="0" algn="l">
              <a:lnSpc>
                <a:spcPct val="115000"/>
              </a:lnSpc>
              <a:spcBef>
                <a:spcPts val="0"/>
              </a:spcBef>
              <a:spcAft>
                <a:spcPts val="0"/>
              </a:spcAft>
              <a:buClr>
                <a:schemeClr val="dk1"/>
              </a:buClr>
              <a:buSzPts val="3700"/>
              <a:buFont typeface="Calibri"/>
              <a:buChar char="●"/>
            </a:pPr>
            <a:r>
              <a:rPr lang="en-US" sz="3700">
                <a:solidFill>
                  <a:schemeClr val="dk1"/>
                </a:solidFill>
                <a:latin typeface="Roboto"/>
                <a:ea typeface="Roboto"/>
                <a:cs typeface="Roboto"/>
                <a:sym typeface="Roboto"/>
              </a:rPr>
              <a:t>NOAA. “What Are Microplastics?” </a:t>
            </a:r>
            <a:r>
              <a:rPr i="1" lang="en-US" sz="3700">
                <a:solidFill>
                  <a:schemeClr val="dk1"/>
                </a:solidFill>
                <a:latin typeface="Roboto"/>
                <a:ea typeface="Roboto"/>
                <a:cs typeface="Roboto"/>
                <a:sym typeface="Roboto"/>
              </a:rPr>
              <a:t>NOAA's National Ocean Service</a:t>
            </a:r>
            <a:r>
              <a:rPr lang="en-US" sz="3700">
                <a:solidFill>
                  <a:schemeClr val="dk1"/>
                </a:solidFill>
                <a:latin typeface="Roboto"/>
                <a:ea typeface="Roboto"/>
                <a:cs typeface="Roboto"/>
                <a:sym typeface="Roboto"/>
              </a:rPr>
              <a:t>, National Oceanic and Atmospheric Administration, 13 Apr. 2016, oceanservice.noaa.gov/facts/microplastics.html. </a:t>
            </a:r>
            <a:endParaRPr sz="3700">
              <a:solidFill>
                <a:schemeClr val="dk1"/>
              </a:solidFill>
              <a:latin typeface="Roboto"/>
              <a:ea typeface="Roboto"/>
              <a:cs typeface="Roboto"/>
              <a:sym typeface="Roboto"/>
            </a:endParaRPr>
          </a:p>
          <a:p>
            <a:pPr indent="-463550" lvl="0" marL="457200" rtl="0" algn="l">
              <a:lnSpc>
                <a:spcPct val="115000"/>
              </a:lnSpc>
              <a:spcBef>
                <a:spcPts val="0"/>
              </a:spcBef>
              <a:spcAft>
                <a:spcPts val="0"/>
              </a:spcAft>
              <a:buClr>
                <a:schemeClr val="dk1"/>
              </a:buClr>
              <a:buSzPts val="3700"/>
              <a:buFont typeface="Calibri"/>
              <a:buChar char="●"/>
            </a:pPr>
            <a:r>
              <a:rPr i="1" lang="en-US" sz="3700">
                <a:solidFill>
                  <a:schemeClr val="dk1"/>
                </a:solidFill>
                <a:latin typeface="Roboto"/>
                <a:ea typeface="Roboto"/>
                <a:cs typeface="Roboto"/>
                <a:sym typeface="Roboto"/>
              </a:rPr>
              <a:t>Catalog</a:t>
            </a:r>
            <a:r>
              <a:rPr lang="en-US" sz="3700">
                <a:solidFill>
                  <a:schemeClr val="dk1"/>
                </a:solidFill>
                <a:latin typeface="Roboto"/>
                <a:ea typeface="Roboto"/>
                <a:cs typeface="Roboto"/>
                <a:sym typeface="Roboto"/>
              </a:rPr>
              <a:t>, parts.igem.org/Catalog. </a:t>
            </a:r>
            <a:endParaRPr sz="3700">
              <a:solidFill>
                <a:schemeClr val="dk1"/>
              </a:solidFill>
              <a:latin typeface="Calibri"/>
              <a:ea typeface="Calibri"/>
              <a:cs typeface="Calibri"/>
              <a:sym typeface="Calibri"/>
            </a:endParaRPr>
          </a:p>
        </p:txBody>
      </p:sp>
      <p:sp>
        <p:nvSpPr>
          <p:cNvPr id="104" name="Google Shape;104;p13"/>
          <p:cNvSpPr/>
          <p:nvPr/>
        </p:nvSpPr>
        <p:spPr>
          <a:xfrm>
            <a:off x="626275" y="5186375"/>
            <a:ext cx="17830800" cy="150480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95300" lvl="0" marL="4572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Investigating success of device in different water pH levels and compositions (salt water, fresh water, etc…) </a:t>
            </a:r>
            <a:endParaRPr sz="4200">
              <a:solidFill>
                <a:schemeClr val="dk1"/>
              </a:solidFill>
              <a:latin typeface="Times New Roman"/>
              <a:ea typeface="Times New Roman"/>
              <a:cs typeface="Times New Roman"/>
              <a:sym typeface="Times New Roman"/>
            </a:endParaRPr>
          </a:p>
          <a:p>
            <a:pPr indent="-495300" lvl="0" marL="4572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Conducting the experiment in at least triplicates for increased statistical significance</a:t>
            </a:r>
            <a:endParaRPr sz="4200">
              <a:solidFill>
                <a:schemeClr val="dk1"/>
              </a:solidFill>
              <a:latin typeface="Times New Roman"/>
              <a:ea typeface="Times New Roman"/>
              <a:cs typeface="Times New Roman"/>
              <a:sym typeface="Times New Roman"/>
            </a:endParaRPr>
          </a:p>
          <a:p>
            <a:pPr indent="-495300" lvl="1" marL="9144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Generating accurate and precise results</a:t>
            </a:r>
            <a:endParaRPr sz="4200">
              <a:solidFill>
                <a:schemeClr val="dk1"/>
              </a:solidFill>
              <a:latin typeface="Times New Roman"/>
              <a:ea typeface="Times New Roman"/>
              <a:cs typeface="Times New Roman"/>
              <a:sym typeface="Times New Roman"/>
            </a:endParaRPr>
          </a:p>
          <a:p>
            <a:pPr indent="-495300" lvl="0" marL="4572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Considering other methods to counteract </a:t>
            </a:r>
            <a:r>
              <a:rPr lang="en-US" sz="4200">
                <a:solidFill>
                  <a:schemeClr val="dk1"/>
                </a:solidFill>
                <a:latin typeface="Times New Roman"/>
                <a:ea typeface="Times New Roman"/>
                <a:cs typeface="Times New Roman"/>
                <a:sym typeface="Times New Roman"/>
              </a:rPr>
              <a:t>the</a:t>
            </a:r>
            <a:r>
              <a:rPr lang="en-US" sz="4200">
                <a:solidFill>
                  <a:schemeClr val="dk1"/>
                </a:solidFill>
                <a:latin typeface="Times New Roman"/>
                <a:ea typeface="Times New Roman"/>
                <a:cs typeface="Times New Roman"/>
                <a:sym typeface="Times New Roman"/>
              </a:rPr>
              <a:t> rapid reproduction of algae, </a:t>
            </a:r>
            <a:r>
              <a:rPr lang="en-US" sz="4200">
                <a:solidFill>
                  <a:schemeClr val="dk1"/>
                </a:solidFill>
                <a:latin typeface="Times New Roman"/>
                <a:ea typeface="Times New Roman"/>
                <a:cs typeface="Times New Roman"/>
                <a:sym typeface="Times New Roman"/>
              </a:rPr>
              <a:t>which</a:t>
            </a:r>
            <a:r>
              <a:rPr lang="en-US" sz="4200">
                <a:solidFill>
                  <a:schemeClr val="dk1"/>
                </a:solidFill>
                <a:latin typeface="Times New Roman"/>
                <a:ea typeface="Times New Roman"/>
                <a:cs typeface="Times New Roman"/>
                <a:sym typeface="Times New Roman"/>
              </a:rPr>
              <a:t> is known to worsen the presence and stifling effects of algal blooms</a:t>
            </a:r>
            <a:endParaRPr sz="4200">
              <a:solidFill>
                <a:schemeClr val="dk1"/>
              </a:solidFill>
              <a:latin typeface="Times New Roman"/>
              <a:ea typeface="Times New Roman"/>
              <a:cs typeface="Times New Roman"/>
              <a:sym typeface="Times New Roman"/>
            </a:endParaRPr>
          </a:p>
          <a:p>
            <a:pPr indent="-495300" lvl="1" marL="9144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Evaluate viability and feasibility of different mitigation options, including:</a:t>
            </a:r>
            <a:endParaRPr sz="4200">
              <a:solidFill>
                <a:schemeClr val="dk1"/>
              </a:solidFill>
              <a:latin typeface="Times New Roman"/>
              <a:ea typeface="Times New Roman"/>
              <a:cs typeface="Times New Roman"/>
              <a:sym typeface="Times New Roman"/>
            </a:endParaRPr>
          </a:p>
          <a:p>
            <a:pPr indent="-495300" lvl="2" marL="13716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P</a:t>
            </a:r>
            <a:r>
              <a:rPr lang="en-US" sz="4200">
                <a:solidFill>
                  <a:schemeClr val="dk1"/>
                </a:solidFill>
                <a:latin typeface="Times New Roman"/>
                <a:ea typeface="Times New Roman"/>
                <a:cs typeface="Times New Roman"/>
                <a:sym typeface="Times New Roman"/>
              </a:rPr>
              <a:t>hysical enclosure of algal population without bringing harm to aquatic life</a:t>
            </a:r>
            <a:endParaRPr sz="4200">
              <a:solidFill>
                <a:schemeClr val="dk1"/>
              </a:solidFill>
              <a:latin typeface="Times New Roman"/>
              <a:ea typeface="Times New Roman"/>
              <a:cs typeface="Times New Roman"/>
              <a:sym typeface="Times New Roman"/>
            </a:endParaRPr>
          </a:p>
          <a:p>
            <a:pPr indent="-495300" lvl="2" marL="13716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Deactivating or removing certain genes responsible for algal reproduction</a:t>
            </a:r>
            <a:endParaRPr sz="4200">
              <a:solidFill>
                <a:schemeClr val="dk1"/>
              </a:solidFill>
              <a:latin typeface="Times New Roman"/>
              <a:ea typeface="Times New Roman"/>
              <a:cs typeface="Times New Roman"/>
              <a:sym typeface="Times New Roman"/>
            </a:endParaRPr>
          </a:p>
          <a:p>
            <a:pPr indent="-495300" lvl="2" marL="13716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Boosting microplastic absorption so that a significant amount can be removed from an </a:t>
            </a:r>
            <a:r>
              <a:rPr lang="en-US" sz="4200">
                <a:solidFill>
                  <a:schemeClr val="dk1"/>
                </a:solidFill>
                <a:latin typeface="Times New Roman"/>
                <a:ea typeface="Times New Roman"/>
                <a:cs typeface="Times New Roman"/>
                <a:sym typeface="Times New Roman"/>
              </a:rPr>
              <a:t>aquatic</a:t>
            </a:r>
            <a:r>
              <a:rPr lang="en-US" sz="4200">
                <a:solidFill>
                  <a:schemeClr val="dk1"/>
                </a:solidFill>
                <a:latin typeface="Times New Roman"/>
                <a:ea typeface="Times New Roman"/>
                <a:cs typeface="Times New Roman"/>
                <a:sym typeface="Times New Roman"/>
              </a:rPr>
              <a:t> </a:t>
            </a:r>
            <a:r>
              <a:rPr lang="en-US" sz="4200">
                <a:solidFill>
                  <a:schemeClr val="dk1"/>
                </a:solidFill>
                <a:latin typeface="Times New Roman"/>
                <a:ea typeface="Times New Roman"/>
                <a:cs typeface="Times New Roman"/>
                <a:sym typeface="Times New Roman"/>
              </a:rPr>
              <a:t>environment</a:t>
            </a:r>
            <a:r>
              <a:rPr lang="en-US" sz="4200">
                <a:solidFill>
                  <a:schemeClr val="dk1"/>
                </a:solidFill>
                <a:latin typeface="Times New Roman"/>
                <a:ea typeface="Times New Roman"/>
                <a:cs typeface="Times New Roman"/>
                <a:sym typeface="Times New Roman"/>
              </a:rPr>
              <a:t> before reproduction begins </a:t>
            </a:r>
            <a:endParaRPr sz="4200">
              <a:solidFill>
                <a:schemeClr val="dk1"/>
              </a:solidFill>
              <a:latin typeface="Times New Roman"/>
              <a:ea typeface="Times New Roman"/>
              <a:cs typeface="Times New Roman"/>
              <a:sym typeface="Times New Roman"/>
            </a:endParaRPr>
          </a:p>
          <a:p>
            <a:pPr indent="-495300" lvl="2" marL="13716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Moving water in need of treatment to facilities where algae can be introduced in a controlled manner, instead of introducing algae directly into environments</a:t>
            </a:r>
            <a:endParaRPr sz="4200">
              <a:solidFill>
                <a:schemeClr val="dk1"/>
              </a:solidFill>
              <a:latin typeface="Times New Roman"/>
              <a:ea typeface="Times New Roman"/>
              <a:cs typeface="Times New Roman"/>
              <a:sym typeface="Times New Roman"/>
            </a:endParaRPr>
          </a:p>
          <a:p>
            <a:pPr indent="-495300" lvl="0" marL="4572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Limitations</a:t>
            </a:r>
            <a:endParaRPr sz="4200">
              <a:solidFill>
                <a:schemeClr val="dk1"/>
              </a:solidFill>
              <a:latin typeface="Times New Roman"/>
              <a:ea typeface="Times New Roman"/>
              <a:cs typeface="Times New Roman"/>
              <a:sym typeface="Times New Roman"/>
            </a:endParaRPr>
          </a:p>
          <a:p>
            <a:pPr indent="-495300" lvl="1" marL="9144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Access to necessary materials and equipment, limited vigor of response in chassis to environmental stimuli, and the feasibility of inserting the proposed genes into algal genome are challenges to address in the implementation of our idea.</a:t>
            </a:r>
            <a:endParaRPr sz="4200">
              <a:solidFill>
                <a:schemeClr val="dk1"/>
              </a:solidFill>
              <a:latin typeface="Times New Roman"/>
              <a:ea typeface="Times New Roman"/>
              <a:cs typeface="Times New Roman"/>
              <a:sym typeface="Times New Roman"/>
            </a:endParaRPr>
          </a:p>
          <a:p>
            <a:pPr indent="-495300" lvl="1" marL="914400" rtl="0" algn="l">
              <a:spcBef>
                <a:spcPts val="0"/>
              </a:spcBef>
              <a:spcAft>
                <a:spcPts val="0"/>
              </a:spcAft>
              <a:buClr>
                <a:schemeClr val="dk1"/>
              </a:buClr>
              <a:buSzPts val="4200"/>
              <a:buFont typeface="Times New Roman"/>
              <a:buChar char="○"/>
            </a:pPr>
            <a:r>
              <a:rPr lang="en-US" sz="4200">
                <a:solidFill>
                  <a:schemeClr val="dk1"/>
                </a:solidFill>
                <a:latin typeface="Times New Roman"/>
                <a:ea typeface="Times New Roman"/>
                <a:cs typeface="Times New Roman"/>
                <a:sym typeface="Times New Roman"/>
              </a:rPr>
              <a:t>We plan to conduct our experiment in E. Coli prior to attempting modifications of ostreococcus.</a:t>
            </a:r>
            <a:endParaRPr sz="4200">
              <a:solidFill>
                <a:schemeClr val="dk1"/>
              </a:solidFill>
              <a:latin typeface="Times New Roman"/>
              <a:ea typeface="Times New Roman"/>
              <a:cs typeface="Times New Roman"/>
              <a:sym typeface="Times New Roman"/>
            </a:endParaRPr>
          </a:p>
        </p:txBody>
      </p:sp>
      <p:sp>
        <p:nvSpPr>
          <p:cNvPr id="105" name="Google Shape;105;p13"/>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3"/>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i="0" lang="en-US" sz="7200" u="sng" cap="none" strike="noStrike">
                <a:solidFill>
                  <a:schemeClr val="lt1"/>
                </a:solidFill>
                <a:latin typeface="Calibri"/>
                <a:ea typeface="Calibri"/>
                <a:cs typeface="Calibri"/>
                <a:sym typeface="Calibri"/>
              </a:rPr>
              <a:t>Project Title</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chemeClr val="lt1"/>
                </a:solidFill>
                <a:latin typeface="Calibri"/>
                <a:ea typeface="Calibri"/>
                <a:cs typeface="Calibri"/>
                <a:sym typeface="Calibri"/>
              </a:rPr>
              <a:t>Participating Students (first and last names)</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b="0" i="0" lang="en-US" sz="4800" u="none" cap="none" strike="noStrike">
                <a:solidFill>
                  <a:schemeClr val="lt1"/>
                </a:solidFill>
                <a:latin typeface="Calibri"/>
                <a:ea typeface="Calibri"/>
                <a:cs typeface="Calibri"/>
                <a:sym typeface="Calibri"/>
              </a:rPr>
              <a:t>School Name, Location</a:t>
            </a:r>
            <a:endParaRPr b="0" i="0" sz="4800" u="none" cap="none" strike="noStrike">
              <a:solidFill>
                <a:schemeClr val="lt1"/>
              </a:solidFill>
              <a:latin typeface="Calibri"/>
              <a:ea typeface="Calibri"/>
              <a:cs typeface="Calibri"/>
              <a:sym typeface="Calibri"/>
            </a:endParaRPr>
          </a:p>
        </p:txBody>
      </p:sp>
      <p:pic>
        <p:nvPicPr>
          <p:cNvPr id="107" name="Google Shape;107;p13"/>
          <p:cNvPicPr preferRelativeResize="0"/>
          <p:nvPr/>
        </p:nvPicPr>
        <p:blipFill rotWithShape="1">
          <a:blip r:embed="rId3">
            <a:alphaModFix/>
          </a:blip>
          <a:srcRect b="0" l="0" r="0" t="0"/>
          <a:stretch/>
        </p:blipFill>
        <p:spPr>
          <a:xfrm>
            <a:off x="30204800" y="18189625"/>
            <a:ext cx="3236100" cy="1305225"/>
          </a:xfrm>
          <a:prstGeom prst="rect">
            <a:avLst/>
          </a:prstGeom>
          <a:noFill/>
          <a:ln>
            <a:noFill/>
          </a:ln>
        </p:spPr>
      </p:pic>
      <p:pic>
        <p:nvPicPr>
          <p:cNvPr id="108" name="Google Shape;108;p13"/>
          <p:cNvPicPr preferRelativeResize="0"/>
          <p:nvPr/>
        </p:nvPicPr>
        <p:blipFill rotWithShape="1">
          <a:blip r:embed="rId4">
            <a:alphaModFix/>
          </a:blip>
          <a:srcRect b="0" l="0" r="0" t="0"/>
          <a:stretch/>
        </p:blipFill>
        <p:spPr>
          <a:xfrm>
            <a:off x="33696023" y="18541214"/>
            <a:ext cx="3236100" cy="953636"/>
          </a:xfrm>
          <a:prstGeom prst="rect">
            <a:avLst/>
          </a:prstGeom>
          <a:noFill/>
          <a:ln>
            <a:noFill/>
          </a:ln>
        </p:spPr>
      </p:pic>
      <p:pic>
        <p:nvPicPr>
          <p:cNvPr id="109" name="Google Shape;109;p13"/>
          <p:cNvPicPr preferRelativeResize="0"/>
          <p:nvPr/>
        </p:nvPicPr>
        <p:blipFill rotWithShape="1">
          <a:blip r:embed="rId5">
            <a:alphaModFix/>
          </a:blip>
          <a:srcRect b="32054" l="0" r="0" t="12687"/>
          <a:stretch/>
        </p:blipFill>
        <p:spPr>
          <a:xfrm>
            <a:off x="26530125" y="141200"/>
            <a:ext cx="10681927" cy="3291849"/>
          </a:xfrm>
          <a:prstGeom prst="rect">
            <a:avLst/>
          </a:prstGeom>
          <a:noFill/>
          <a:ln>
            <a:noFill/>
          </a:ln>
        </p:spPr>
      </p:pic>
      <p:sp>
        <p:nvSpPr>
          <p:cNvPr id="110" name="Google Shape;110;p13"/>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sp>
        <p:nvSpPr>
          <p:cNvPr id="111" name="Google Shape;111;p13"/>
          <p:cNvSpPr/>
          <p:nvPr/>
        </p:nvSpPr>
        <p:spPr>
          <a:xfrm>
            <a:off x="654225" y="217575"/>
            <a:ext cx="36212700" cy="31548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30"/>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t/>
            </a:r>
            <a:endParaRPr b="1" sz="7200" u="sng">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7200"/>
              <a:buFont typeface="Arial"/>
              <a:buNone/>
            </a:pPr>
            <a:r>
              <a:rPr b="1" lang="en-US" sz="7200" u="sng">
                <a:solidFill>
                  <a:schemeClr val="lt1"/>
                </a:solidFill>
                <a:latin typeface="Calibri"/>
                <a:ea typeface="Calibri"/>
                <a:cs typeface="Calibri"/>
                <a:sym typeface="Calibri"/>
              </a:rPr>
              <a:t>Modifying Algae to Combat Microplastic Pollution</a:t>
            </a:r>
            <a:endParaRPr sz="7200" u="sng">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Larry Huang, Aakash Jha, Chris Ji, Maria Karakousis, Tino Karakousis,  Justin Liu, </a:t>
            </a:r>
            <a:endParaRPr sz="48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Yehuda Mahlab, Neel Pandula, Liam Silverberg</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Julia R. Masterman, Philadelphia PA</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t/>
            </a:r>
            <a:endParaRPr b="1" sz="7200" u="sng">
              <a:solidFill>
                <a:schemeClr val="lt1"/>
              </a:solidFill>
              <a:latin typeface="Calibri"/>
              <a:ea typeface="Calibri"/>
              <a:cs typeface="Calibri"/>
              <a:sym typeface="Calibri"/>
            </a:endParaRPr>
          </a:p>
        </p:txBody>
      </p:sp>
      <p:pic>
        <p:nvPicPr>
          <p:cNvPr id="112" name="Google Shape;112;p13"/>
          <p:cNvPicPr preferRelativeResize="0"/>
          <p:nvPr/>
        </p:nvPicPr>
        <p:blipFill rotWithShape="1">
          <a:blip r:embed="rId5">
            <a:alphaModFix/>
          </a:blip>
          <a:srcRect b="32055" l="0" r="0" t="12687"/>
          <a:stretch/>
        </p:blipFill>
        <p:spPr>
          <a:xfrm>
            <a:off x="31480575" y="217400"/>
            <a:ext cx="5399527" cy="1663974"/>
          </a:xfrm>
          <a:prstGeom prst="rect">
            <a:avLst/>
          </a:prstGeom>
          <a:noFill/>
          <a:ln>
            <a:noFill/>
          </a:ln>
        </p:spPr>
      </p:pic>
      <p:pic>
        <p:nvPicPr>
          <p:cNvPr id="113" name="Google Shape;113;p13"/>
          <p:cNvPicPr preferRelativeResize="0"/>
          <p:nvPr/>
        </p:nvPicPr>
        <p:blipFill rotWithShape="1">
          <a:blip r:embed="rId6">
            <a:alphaModFix/>
          </a:blip>
          <a:srcRect b="0" l="3606" r="9497" t="0"/>
          <a:stretch/>
        </p:blipFill>
        <p:spPr>
          <a:xfrm>
            <a:off x="28824348" y="5492687"/>
            <a:ext cx="8042578" cy="694138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