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8" roundtripDataSignature="AMtx7mhhVWIOX3YNh+lJtoQJ0PON91t8F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1" name="Google Shape;81;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9" name="Google Shape;99;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3"/>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5"/>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6"/>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7"/>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7"/>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7"/>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7"/>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7"/>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8"/>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10"/>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0"/>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10"/>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11"/>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1"/>
          <p:cNvSpPr/>
          <p:nvPr>
            <p:ph idx="2" type="pic"/>
          </p:nvPr>
        </p:nvSpPr>
        <p:spPr>
          <a:xfrm>
            <a:off x="7343091" y="1882439"/>
            <a:ext cx="22478047" cy="12640627"/>
          </a:xfrm>
          <a:prstGeom prst="rect">
            <a:avLst/>
          </a:prstGeom>
          <a:noFill/>
          <a:ln>
            <a:noFill/>
          </a:ln>
        </p:spPr>
      </p:sp>
      <p:sp>
        <p:nvSpPr>
          <p:cNvPr id="62" name="Google Shape;62;p11"/>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2"/>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5.jpg"/><Relationship Id="rId5" Type="http://schemas.openxmlformats.org/officeDocument/2006/relationships/image" Target="../media/image4.png"/><Relationship Id="rId6" Type="http://schemas.openxmlformats.org/officeDocument/2006/relationships/image" Target="../media/image7.jpg"/><Relationship Id="rId7"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4"/>
          <p:cNvSpPr txBox="1"/>
          <p:nvPr/>
        </p:nvSpPr>
        <p:spPr>
          <a:xfrm>
            <a:off x="644300" y="4745325"/>
            <a:ext cx="17830800" cy="85542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normAutofit fontScale="77500" lnSpcReduction="10000"/>
          </a:bodyPr>
          <a:lstStyle/>
          <a:p>
            <a:pPr indent="0" lvl="0" marL="0" marR="0" rtl="0" algn="l">
              <a:lnSpc>
                <a:spcPct val="100000"/>
              </a:lnSpc>
              <a:spcBef>
                <a:spcPts val="0"/>
              </a:spcBef>
              <a:spcAft>
                <a:spcPts val="0"/>
              </a:spcAft>
              <a:buNone/>
            </a:pPr>
            <a:r>
              <a:t/>
            </a:r>
            <a:endParaRPr b="0" i="0" sz="4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lang="en-US" sz="4800">
                <a:latin typeface="Calibri"/>
                <a:ea typeface="Calibri"/>
                <a:cs typeface="Calibri"/>
                <a:sym typeface="Calibri"/>
              </a:rPr>
              <a:t>	Our project proposes the insertion of a plasmid containing </a:t>
            </a:r>
            <a:r>
              <a:rPr lang="en-US" sz="4800">
                <a:latin typeface="Calibri"/>
                <a:ea typeface="Calibri"/>
                <a:cs typeface="Calibri"/>
                <a:sym typeface="Calibri"/>
              </a:rPr>
              <a:t>various</a:t>
            </a:r>
            <a:r>
              <a:rPr lang="en-US" sz="4800">
                <a:latin typeface="Calibri"/>
                <a:ea typeface="Calibri"/>
                <a:cs typeface="Calibri"/>
                <a:sym typeface="Calibri"/>
              </a:rPr>
              <a:t> antimicrobial genes (Xa4, chitinase, b-1 3-glucanase; chitinase and b-1 3-glucanase hydrolyze fungal cell wall while Xa4 enhances plant cell wall rigidness) into a vertically </a:t>
            </a:r>
            <a:r>
              <a:rPr lang="en-US" sz="4800">
                <a:latin typeface="Calibri"/>
                <a:ea typeface="Calibri"/>
                <a:cs typeface="Calibri"/>
                <a:sym typeface="Calibri"/>
              </a:rPr>
              <a:t>transformed</a:t>
            </a:r>
            <a:r>
              <a:rPr lang="en-US" sz="4800">
                <a:latin typeface="Calibri"/>
                <a:ea typeface="Calibri"/>
                <a:cs typeface="Calibri"/>
                <a:sym typeface="Calibri"/>
              </a:rPr>
              <a:t> endophyte (symbiotic </a:t>
            </a:r>
            <a:r>
              <a:rPr lang="en-US" sz="4800">
                <a:latin typeface="Calibri"/>
                <a:ea typeface="Calibri"/>
                <a:cs typeface="Calibri"/>
                <a:sym typeface="Calibri"/>
              </a:rPr>
              <a:t>microbes</a:t>
            </a:r>
            <a:r>
              <a:rPr lang="en-US" sz="4800">
                <a:latin typeface="Calibri"/>
                <a:ea typeface="Calibri"/>
                <a:cs typeface="Calibri"/>
                <a:sym typeface="Calibri"/>
              </a:rPr>
              <a:t> transform from parent to </a:t>
            </a:r>
            <a:r>
              <a:rPr lang="en-US" sz="4800">
                <a:latin typeface="Calibri"/>
                <a:ea typeface="Calibri"/>
                <a:cs typeface="Calibri"/>
                <a:sym typeface="Calibri"/>
              </a:rPr>
              <a:t>offspring via seeds) </a:t>
            </a:r>
            <a:r>
              <a:rPr lang="en-US" sz="4800">
                <a:latin typeface="Calibri"/>
                <a:ea typeface="Calibri"/>
                <a:cs typeface="Calibri"/>
                <a:sym typeface="Calibri"/>
              </a:rPr>
              <a:t>named </a:t>
            </a:r>
            <a:r>
              <a:rPr i="1" lang="en-US" sz="4800">
                <a:solidFill>
                  <a:srgbClr val="0E101A"/>
                </a:solidFill>
                <a:latin typeface="Calibri"/>
                <a:ea typeface="Calibri"/>
                <a:cs typeface="Calibri"/>
                <a:sym typeface="Calibri"/>
              </a:rPr>
              <a:t>Methylobacterium radiotolerans</a:t>
            </a:r>
            <a:r>
              <a:rPr lang="en-US" sz="4800">
                <a:solidFill>
                  <a:srgbClr val="0E101A"/>
                </a:solidFill>
                <a:latin typeface="Calibri"/>
                <a:ea typeface="Calibri"/>
                <a:cs typeface="Calibri"/>
                <a:sym typeface="Calibri"/>
              </a:rPr>
              <a:t>. Then, we transform this endophyte into rice to combat pathogens such as rice blight or rice blast. </a:t>
            </a:r>
            <a:endParaRPr sz="4800">
              <a:solidFill>
                <a:srgbClr val="0E101A"/>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4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lang="en-US" sz="4800">
                <a:latin typeface="Calibri"/>
                <a:ea typeface="Calibri"/>
                <a:cs typeface="Calibri"/>
                <a:sym typeface="Calibri"/>
              </a:rPr>
              <a:t>	Our project uses a transcription Activator like (TAL) effector based promoter to activate gene resistance in our plasmid. TAL effectors are proteins released by plant pathogen to manipulate the hosts’ transcriptome to promote disease. Plants take advantage of this </a:t>
            </a:r>
            <a:r>
              <a:rPr lang="en-US" sz="4800">
                <a:latin typeface="Calibri"/>
                <a:ea typeface="Calibri"/>
                <a:cs typeface="Calibri"/>
                <a:sym typeface="Calibri"/>
              </a:rPr>
              <a:t>mechanism</a:t>
            </a:r>
            <a:r>
              <a:rPr lang="en-US" sz="4800">
                <a:latin typeface="Calibri"/>
                <a:ea typeface="Calibri"/>
                <a:cs typeface="Calibri"/>
                <a:sym typeface="Calibri"/>
              </a:rPr>
              <a:t> to trigger defense response. TAL effector AvrXa27 activates transcription of the host </a:t>
            </a:r>
            <a:r>
              <a:rPr lang="en-US" sz="4800">
                <a:latin typeface="Calibri"/>
                <a:ea typeface="Calibri"/>
                <a:cs typeface="Calibri"/>
                <a:sym typeface="Calibri"/>
              </a:rPr>
              <a:t>resistance</a:t>
            </a:r>
            <a:r>
              <a:rPr lang="en-US" sz="4800">
                <a:latin typeface="Calibri"/>
                <a:ea typeface="Calibri"/>
                <a:cs typeface="Calibri"/>
                <a:sym typeface="Calibri"/>
              </a:rPr>
              <a:t> gene Xa27, which results in Bacterial Blight in rice.</a:t>
            </a:r>
            <a:endParaRPr b="1" i="0" sz="4800" u="none" cap="none" strike="noStrike">
              <a:solidFill>
                <a:srgbClr val="000000"/>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ct val="58333"/>
              <a:buFont typeface="Arial"/>
              <a:buNone/>
            </a:pPr>
            <a:r>
              <a:t/>
            </a:r>
            <a:endParaRPr b="1" i="0" sz="4800" u="none" cap="none" strike="noStrike">
              <a:solidFill>
                <a:srgbClr val="000000"/>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ct val="58333"/>
              <a:buFont typeface="Arial"/>
              <a:buNone/>
            </a:pPr>
            <a:r>
              <a:t/>
            </a:r>
            <a:endParaRPr b="1" i="0" sz="4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ct val="100000"/>
              <a:buFont typeface="Arial"/>
              <a:buNone/>
            </a:pPr>
            <a:r>
              <a:t/>
            </a:r>
            <a:endParaRPr b="1" i="0" sz="4800" u="none" cap="none" strike="noStrike">
              <a:solidFill>
                <a:srgbClr val="000000"/>
              </a:solidFill>
              <a:latin typeface="Calibri"/>
              <a:ea typeface="Calibri"/>
              <a:cs typeface="Calibri"/>
              <a:sym typeface="Calibri"/>
            </a:endParaRPr>
          </a:p>
        </p:txBody>
      </p:sp>
      <p:sp>
        <p:nvSpPr>
          <p:cNvPr id="84" name="Google Shape;84;p14"/>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85" name="Google Shape;85;p14"/>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Endofight</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James Gong, Maximus Keller, Hank wang</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Western Reserve Academy</a:t>
            </a:r>
            <a:r>
              <a:rPr b="0" i="0" lang="en-US" sz="4800" u="none" cap="none" strike="noStrike">
                <a:solidFill>
                  <a:schemeClr val="lt1"/>
                </a:solidFill>
                <a:latin typeface="Calibri"/>
                <a:ea typeface="Calibri"/>
                <a:cs typeface="Calibri"/>
                <a:sym typeface="Calibri"/>
              </a:rPr>
              <a:t>, </a:t>
            </a:r>
            <a:r>
              <a:rPr lang="en-US" sz="4800">
                <a:solidFill>
                  <a:schemeClr val="lt1"/>
                </a:solidFill>
                <a:latin typeface="Calibri"/>
                <a:ea typeface="Calibri"/>
                <a:cs typeface="Calibri"/>
                <a:sym typeface="Calibri"/>
              </a:rPr>
              <a:t>Hudson, Ohio</a:t>
            </a:r>
            <a:endParaRPr b="0" i="0" sz="4800" u="none" cap="none" strike="noStrike">
              <a:solidFill>
                <a:schemeClr val="lt1"/>
              </a:solidFill>
              <a:latin typeface="Calibri"/>
              <a:ea typeface="Calibri"/>
              <a:cs typeface="Calibri"/>
              <a:sym typeface="Calibri"/>
            </a:endParaRPr>
          </a:p>
        </p:txBody>
      </p:sp>
      <p:sp>
        <p:nvSpPr>
          <p:cNvPr id="86" name="Google Shape;86;p14"/>
          <p:cNvSpPr/>
          <p:nvPr/>
        </p:nvSpPr>
        <p:spPr>
          <a:xfrm>
            <a:off x="644288"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87" name="Google Shape;87;p14"/>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Planned</a:t>
            </a:r>
            <a:endParaRPr b="0" i="0" sz="6600" u="none" cap="none" strike="noStrike">
              <a:solidFill>
                <a:schemeClr val="lt1"/>
              </a:solidFill>
              <a:latin typeface="Calibri"/>
              <a:ea typeface="Calibri"/>
              <a:cs typeface="Calibri"/>
              <a:sym typeface="Calibri"/>
            </a:endParaRPr>
          </a:p>
        </p:txBody>
      </p:sp>
      <p:sp>
        <p:nvSpPr>
          <p:cNvPr id="88" name="Google Shape;88;p14"/>
          <p:cNvSpPr/>
          <p:nvPr/>
        </p:nvSpPr>
        <p:spPr>
          <a:xfrm>
            <a:off x="18594850" y="5179013"/>
            <a:ext cx="17830800" cy="6303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514350" lvl="0" marL="457200" marR="0" rtl="0" algn="l">
              <a:lnSpc>
                <a:spcPct val="100000"/>
              </a:lnSpc>
              <a:spcBef>
                <a:spcPts val="0"/>
              </a:spcBef>
              <a:spcAft>
                <a:spcPts val="0"/>
              </a:spcAft>
              <a:buSzPts val="3700"/>
              <a:buFont typeface="Calibri"/>
              <a:buChar char="●"/>
            </a:pPr>
            <a:r>
              <a:rPr lang="en-US" sz="3700">
                <a:latin typeface="Calibri"/>
                <a:ea typeface="Calibri"/>
                <a:cs typeface="Calibri"/>
                <a:sym typeface="Calibri"/>
              </a:rPr>
              <a:t>In the in vitro experiment, we </a:t>
            </a:r>
            <a:r>
              <a:rPr lang="en-US" sz="3700">
                <a:solidFill>
                  <a:schemeClr val="dk1"/>
                </a:solidFill>
                <a:latin typeface="Calibri"/>
                <a:ea typeface="Calibri"/>
                <a:cs typeface="Calibri"/>
                <a:sym typeface="Calibri"/>
              </a:rPr>
              <a:t>would first insert the gene into </a:t>
            </a:r>
            <a:r>
              <a:rPr i="1" lang="en-US" sz="3700">
                <a:solidFill>
                  <a:schemeClr val="dk1"/>
                </a:solidFill>
                <a:latin typeface="Calibri"/>
                <a:ea typeface="Calibri"/>
                <a:cs typeface="Calibri"/>
                <a:sym typeface="Calibri"/>
              </a:rPr>
              <a:t>Escherichia coli,</a:t>
            </a:r>
            <a:r>
              <a:rPr lang="en-US" sz="3700">
                <a:solidFill>
                  <a:schemeClr val="dk1"/>
                </a:solidFill>
                <a:latin typeface="Calibri"/>
                <a:ea typeface="Calibri"/>
                <a:cs typeface="Calibri"/>
                <a:sym typeface="Calibri"/>
              </a:rPr>
              <a:t> and expose the bacteria to various pathogens such as </a:t>
            </a:r>
            <a:r>
              <a:rPr i="1" lang="en-US" sz="3700">
                <a:solidFill>
                  <a:schemeClr val="dk1"/>
                </a:solidFill>
                <a:latin typeface="Calibri"/>
                <a:ea typeface="Calibri"/>
                <a:cs typeface="Calibri"/>
                <a:sym typeface="Calibri"/>
              </a:rPr>
              <a:t>Magnaporthe</a:t>
            </a:r>
            <a:r>
              <a:rPr lang="en-US" sz="3700">
                <a:solidFill>
                  <a:schemeClr val="dk1"/>
                </a:solidFill>
                <a:latin typeface="Calibri"/>
                <a:ea typeface="Calibri"/>
                <a:cs typeface="Calibri"/>
                <a:sym typeface="Calibri"/>
              </a:rPr>
              <a:t> </a:t>
            </a:r>
            <a:r>
              <a:rPr i="1" lang="en-US" sz="3700">
                <a:solidFill>
                  <a:schemeClr val="dk1"/>
                </a:solidFill>
                <a:latin typeface="Calibri"/>
                <a:ea typeface="Calibri"/>
                <a:cs typeface="Calibri"/>
                <a:sym typeface="Calibri"/>
              </a:rPr>
              <a:t>Oryzae</a:t>
            </a:r>
            <a:r>
              <a:rPr lang="en-US" sz="3700">
                <a:solidFill>
                  <a:schemeClr val="dk1"/>
                </a:solidFill>
                <a:latin typeface="Calibri"/>
                <a:ea typeface="Calibri"/>
                <a:cs typeface="Calibri"/>
                <a:sym typeface="Calibri"/>
              </a:rPr>
              <a:t> (rice blast) and </a:t>
            </a:r>
            <a:r>
              <a:rPr i="1" lang="en-US" sz="3700">
                <a:solidFill>
                  <a:schemeClr val="dk1"/>
                </a:solidFill>
                <a:latin typeface="Calibri"/>
                <a:ea typeface="Calibri"/>
                <a:cs typeface="Calibri"/>
                <a:sym typeface="Calibri"/>
              </a:rPr>
              <a:t>Xanthomonas oryzae </a:t>
            </a:r>
            <a:r>
              <a:rPr lang="en-US" sz="3700">
                <a:solidFill>
                  <a:schemeClr val="dk1"/>
                </a:solidFill>
                <a:latin typeface="Calibri"/>
                <a:ea typeface="Calibri"/>
                <a:cs typeface="Calibri"/>
                <a:sym typeface="Calibri"/>
              </a:rPr>
              <a:t>pv. </a:t>
            </a:r>
            <a:r>
              <a:rPr i="1" lang="en-US" sz="3700">
                <a:solidFill>
                  <a:schemeClr val="dk1"/>
                </a:solidFill>
                <a:latin typeface="Calibri"/>
                <a:ea typeface="Calibri"/>
                <a:cs typeface="Calibri"/>
                <a:sym typeface="Calibri"/>
              </a:rPr>
              <a:t>oryzae </a:t>
            </a:r>
            <a:r>
              <a:rPr lang="en-US" sz="3700">
                <a:solidFill>
                  <a:schemeClr val="dk1"/>
                </a:solidFill>
                <a:latin typeface="Calibri"/>
                <a:ea typeface="Calibri"/>
                <a:cs typeface="Calibri"/>
                <a:sym typeface="Calibri"/>
              </a:rPr>
              <a:t>(rice blight), to test its antimicrobial behavior through the detection of </a:t>
            </a:r>
            <a:r>
              <a:rPr lang="en-US" sz="3700">
                <a:solidFill>
                  <a:schemeClr val="dk1"/>
                </a:solidFill>
                <a:latin typeface="Calibri"/>
                <a:ea typeface="Calibri"/>
                <a:cs typeface="Calibri"/>
                <a:sym typeface="Calibri"/>
              </a:rPr>
              <a:t>chemical</a:t>
            </a:r>
            <a:r>
              <a:rPr lang="en-US" sz="3700">
                <a:solidFill>
                  <a:schemeClr val="dk1"/>
                </a:solidFill>
                <a:latin typeface="Calibri"/>
                <a:ea typeface="Calibri"/>
                <a:cs typeface="Calibri"/>
                <a:sym typeface="Calibri"/>
              </a:rPr>
              <a:t> released by the </a:t>
            </a:r>
            <a:r>
              <a:rPr lang="en-US" sz="3700">
                <a:solidFill>
                  <a:schemeClr val="dk1"/>
                </a:solidFill>
                <a:latin typeface="Calibri"/>
                <a:ea typeface="Calibri"/>
                <a:cs typeface="Calibri"/>
                <a:sym typeface="Calibri"/>
              </a:rPr>
              <a:t>bacteria.</a:t>
            </a:r>
            <a:endParaRPr sz="3700">
              <a:solidFill>
                <a:schemeClr val="dk1"/>
              </a:solidFill>
              <a:latin typeface="Calibri"/>
              <a:ea typeface="Calibri"/>
              <a:cs typeface="Calibri"/>
              <a:sym typeface="Calibri"/>
            </a:endParaRPr>
          </a:p>
          <a:p>
            <a:pPr indent="-514350" lvl="0" marL="457200" marR="0" rtl="0" algn="l">
              <a:lnSpc>
                <a:spcPct val="100000"/>
              </a:lnSpc>
              <a:spcBef>
                <a:spcPts val="0"/>
              </a:spcBef>
              <a:spcAft>
                <a:spcPts val="0"/>
              </a:spcAft>
              <a:buClr>
                <a:schemeClr val="dk1"/>
              </a:buClr>
              <a:buSzPts val="3700"/>
              <a:buFont typeface="Calibri"/>
              <a:buChar char="●"/>
            </a:pPr>
            <a:r>
              <a:rPr lang="en-US" sz="3700">
                <a:solidFill>
                  <a:schemeClr val="dk1"/>
                </a:solidFill>
                <a:latin typeface="Calibri"/>
                <a:ea typeface="Calibri"/>
                <a:cs typeface="Calibri"/>
                <a:sym typeface="Calibri"/>
              </a:rPr>
              <a:t>The next stage would be an in vivo experiment, where we insert the endophyte into a grown rice plant, and expose the plant into various pathogens to test the antibacterial activity after the exposure to determine the antimicrobial behavior of the endophyte. </a:t>
            </a:r>
            <a:endParaRPr sz="3700">
              <a:solidFill>
                <a:schemeClr val="dk1"/>
              </a:solidFill>
              <a:latin typeface="Calibri"/>
              <a:ea typeface="Calibri"/>
              <a:cs typeface="Calibri"/>
              <a:sym typeface="Calibri"/>
            </a:endParaRPr>
          </a:p>
          <a:p>
            <a:pPr indent="-514350" lvl="0" marL="457200" marR="0" rtl="0" algn="l">
              <a:lnSpc>
                <a:spcPct val="100000"/>
              </a:lnSpc>
              <a:spcBef>
                <a:spcPts val="0"/>
              </a:spcBef>
              <a:spcAft>
                <a:spcPts val="0"/>
              </a:spcAft>
              <a:buClr>
                <a:schemeClr val="dk1"/>
              </a:buClr>
              <a:buSzPts val="3700"/>
              <a:buFont typeface="Calibri"/>
              <a:buChar char="●"/>
            </a:pPr>
            <a:r>
              <a:rPr lang="en-US" sz="3700">
                <a:solidFill>
                  <a:schemeClr val="dk1"/>
                </a:solidFill>
                <a:latin typeface="Calibri"/>
                <a:ea typeface="Calibri"/>
                <a:cs typeface="Calibri"/>
                <a:sym typeface="Calibri"/>
              </a:rPr>
              <a:t>The final stage is to cultivate the seeds produced by the first generation of rice, and repeat the experiment to test whether the endophyte successfully transmitted vertically through the seed. </a:t>
            </a:r>
            <a:endParaRPr sz="3700">
              <a:solidFill>
                <a:schemeClr val="dk1"/>
              </a:solidFill>
              <a:latin typeface="Calibri"/>
              <a:ea typeface="Calibri"/>
              <a:cs typeface="Calibri"/>
              <a:sym typeface="Calibri"/>
            </a:endParaRPr>
          </a:p>
        </p:txBody>
      </p:sp>
      <p:sp>
        <p:nvSpPr>
          <p:cNvPr id="89" name="Google Shape;89;p14"/>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90" name="Google Shape;90;p14"/>
          <p:cNvPicPr preferRelativeResize="0"/>
          <p:nvPr/>
        </p:nvPicPr>
        <p:blipFill rotWithShape="1">
          <a:blip r:embed="rId3">
            <a:alphaModFix/>
          </a:blip>
          <a:srcRect b="32053" l="0" r="0" t="12687"/>
          <a:stretch/>
        </p:blipFill>
        <p:spPr>
          <a:xfrm>
            <a:off x="26530125" y="141200"/>
            <a:ext cx="10681927" cy="3291849"/>
          </a:xfrm>
          <a:prstGeom prst="rect">
            <a:avLst/>
          </a:prstGeom>
          <a:noFill/>
          <a:ln>
            <a:noFill/>
          </a:ln>
        </p:spPr>
      </p:pic>
      <p:sp>
        <p:nvSpPr>
          <p:cNvPr id="91" name="Google Shape;91;p14"/>
          <p:cNvSpPr/>
          <p:nvPr/>
        </p:nvSpPr>
        <p:spPr>
          <a:xfrm>
            <a:off x="372525" y="95950"/>
            <a:ext cx="10554600" cy="34302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highlight>
                <a:schemeClr val="lt1"/>
              </a:highlight>
              <a:latin typeface="Arial"/>
              <a:ea typeface="Arial"/>
              <a:cs typeface="Arial"/>
              <a:sym typeface="Arial"/>
            </a:endParaRPr>
          </a:p>
        </p:txBody>
      </p:sp>
      <p:pic>
        <p:nvPicPr>
          <p:cNvPr id="92" name="Google Shape;92;p14"/>
          <p:cNvPicPr preferRelativeResize="0"/>
          <p:nvPr/>
        </p:nvPicPr>
        <p:blipFill rotWithShape="1">
          <a:blip r:embed="rId4">
            <a:alphaModFix/>
          </a:blip>
          <a:srcRect b="0" l="9178" r="17684" t="46363"/>
          <a:stretch/>
        </p:blipFill>
        <p:spPr>
          <a:xfrm>
            <a:off x="1492287" y="12054925"/>
            <a:ext cx="16134826" cy="8874099"/>
          </a:xfrm>
          <a:prstGeom prst="rect">
            <a:avLst/>
          </a:prstGeom>
          <a:noFill/>
          <a:ln>
            <a:noFill/>
          </a:ln>
        </p:spPr>
      </p:pic>
      <p:pic>
        <p:nvPicPr>
          <p:cNvPr id="93" name="Google Shape;93;p14"/>
          <p:cNvPicPr preferRelativeResize="0"/>
          <p:nvPr/>
        </p:nvPicPr>
        <p:blipFill rotWithShape="1">
          <a:blip r:embed="rId4">
            <a:alphaModFix/>
          </a:blip>
          <a:srcRect b="47881" l="9178" r="17684" t="0"/>
          <a:stretch/>
        </p:blipFill>
        <p:spPr>
          <a:xfrm>
            <a:off x="18594850" y="11916250"/>
            <a:ext cx="17123760" cy="9151451"/>
          </a:xfrm>
          <a:prstGeom prst="rect">
            <a:avLst/>
          </a:prstGeom>
          <a:noFill/>
          <a:ln>
            <a:noFill/>
          </a:ln>
        </p:spPr>
      </p:pic>
      <p:sp>
        <p:nvSpPr>
          <p:cNvPr id="94" name="Google Shape;94;p14"/>
          <p:cNvSpPr/>
          <p:nvPr/>
        </p:nvSpPr>
        <p:spPr>
          <a:xfrm>
            <a:off x="23486075" y="20323700"/>
            <a:ext cx="10554600" cy="744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4"/>
          <p:cNvSpPr/>
          <p:nvPr/>
        </p:nvSpPr>
        <p:spPr>
          <a:xfrm>
            <a:off x="654225" y="12054925"/>
            <a:ext cx="6600900" cy="744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0" name="Shape 100"/>
        <p:cNvGrpSpPr/>
        <p:nvPr/>
      </p:nvGrpSpPr>
      <p:grpSpPr>
        <a:xfrm>
          <a:off x="0" y="0"/>
          <a:ext cx="0" cy="0"/>
          <a:chOff x="0" y="0"/>
          <a:chExt cx="0" cy="0"/>
        </a:xfrm>
      </p:grpSpPr>
      <p:sp>
        <p:nvSpPr>
          <p:cNvPr id="101" name="Google Shape;101;p1"/>
          <p:cNvSpPr/>
          <p:nvPr/>
        </p:nvSpPr>
        <p:spPr>
          <a:xfrm>
            <a:off x="19037300" y="5207400"/>
            <a:ext cx="12125700" cy="7543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5334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Maximus Keller - Idea </a:t>
            </a:r>
            <a:r>
              <a:rPr lang="en-US" sz="4800">
                <a:solidFill>
                  <a:schemeClr val="dk1"/>
                </a:solidFill>
                <a:latin typeface="Calibri"/>
                <a:ea typeface="Calibri"/>
                <a:cs typeface="Calibri"/>
                <a:sym typeface="Calibri"/>
              </a:rPr>
              <a:t>originator, researcher, plasmid designer </a:t>
            </a:r>
            <a:endParaRPr sz="4800">
              <a:solidFill>
                <a:schemeClr val="dk1"/>
              </a:solidFill>
              <a:latin typeface="Calibri"/>
              <a:ea typeface="Calibri"/>
              <a:cs typeface="Calibri"/>
              <a:sym typeface="Calibri"/>
            </a:endParaRPr>
          </a:p>
          <a:p>
            <a:pPr indent="-5334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James Gong - Website Designer, researcher </a:t>
            </a:r>
            <a:endParaRPr sz="4800">
              <a:solidFill>
                <a:schemeClr val="dk1"/>
              </a:solidFill>
              <a:latin typeface="Calibri"/>
              <a:ea typeface="Calibri"/>
              <a:cs typeface="Calibri"/>
              <a:sym typeface="Calibri"/>
            </a:endParaRPr>
          </a:p>
          <a:p>
            <a:pPr indent="-533400" lvl="0" marL="457200" marR="0" rtl="0" algn="l">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Hank Wang - Manager, editor, researcher</a:t>
            </a:r>
            <a:endParaRPr sz="4800">
              <a:solidFill>
                <a:schemeClr val="dk1"/>
              </a:solidFill>
              <a:latin typeface="Calibri"/>
              <a:ea typeface="Calibri"/>
              <a:cs typeface="Calibri"/>
              <a:sym typeface="Calibri"/>
            </a:endParaRPr>
          </a:p>
        </p:txBody>
      </p:sp>
      <p:sp>
        <p:nvSpPr>
          <p:cNvPr id="102" name="Google Shape;102;p1"/>
          <p:cNvSpPr/>
          <p:nvPr/>
        </p:nvSpPr>
        <p:spPr>
          <a:xfrm>
            <a:off x="19061866"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03" name="Google Shape;103;p1"/>
          <p:cNvSpPr/>
          <p:nvPr/>
        </p:nvSpPr>
        <p:spPr>
          <a:xfrm>
            <a:off x="640490"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04" name="Google Shape;104;p1"/>
          <p:cNvSpPr/>
          <p:nvPr/>
        </p:nvSpPr>
        <p:spPr>
          <a:xfrm>
            <a:off x="19101273" y="13200608"/>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05" name="Google Shape;105;p1"/>
          <p:cNvSpPr/>
          <p:nvPr/>
        </p:nvSpPr>
        <p:spPr>
          <a:xfrm>
            <a:off x="19101325" y="14727575"/>
            <a:ext cx="17830800" cy="50349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lang="en-US" sz="3600">
                <a:solidFill>
                  <a:schemeClr val="dk1"/>
                </a:solidFill>
                <a:latin typeface="Calibri"/>
                <a:ea typeface="Calibri"/>
                <a:cs typeface="Calibri"/>
                <a:sym typeface="Calibri"/>
              </a:rPr>
              <a:t>Special thanks to Dr. Beth Pethel as our teacher and our best source of wisdom, and Mr. Kosuke Seki as our research mentor for our team. </a:t>
            </a:r>
            <a:endParaRPr b="0" i="0" sz="3600" u="none" cap="none" strike="noStrike">
              <a:solidFill>
                <a:srgbClr val="000000"/>
              </a:solidFill>
              <a:latin typeface="Calibri"/>
              <a:ea typeface="Calibri"/>
              <a:cs typeface="Calibri"/>
              <a:sym typeface="Calibri"/>
            </a:endParaRPr>
          </a:p>
        </p:txBody>
      </p:sp>
      <p:sp>
        <p:nvSpPr>
          <p:cNvPr id="106" name="Google Shape;106;p1"/>
          <p:cNvSpPr/>
          <p:nvPr/>
        </p:nvSpPr>
        <p:spPr>
          <a:xfrm>
            <a:off x="640498" y="4821612"/>
            <a:ext cx="17830800" cy="15087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412750" lvl="0" marL="457200" marR="0" rtl="0" algn="l">
              <a:lnSpc>
                <a:spcPct val="100000"/>
              </a:lnSpc>
              <a:spcBef>
                <a:spcPts val="0"/>
              </a:spcBef>
              <a:spcAft>
                <a:spcPts val="0"/>
              </a:spcAft>
              <a:buClr>
                <a:schemeClr val="dk1"/>
              </a:buClr>
              <a:buSzPts val="2100"/>
              <a:buFont typeface="Calibri"/>
              <a:buChar char="●"/>
            </a:pPr>
            <a:r>
              <a:rPr lang="en-US" sz="4100">
                <a:solidFill>
                  <a:schemeClr val="dk1"/>
                </a:solidFill>
                <a:latin typeface="Calibri"/>
                <a:ea typeface="Calibri"/>
                <a:cs typeface="Calibri"/>
                <a:sym typeface="Calibri"/>
              </a:rPr>
              <a:t>The most challenging part of our project would be carrying out the experiment for the proposal. One challenge lies in creating the plasmid that provides disease resistance in rice. Another challenge lies in testing the effectiveness and finding weakness in the project’s design. The third and hardest challenge would be finding ways to improve the design if necessary. </a:t>
            </a:r>
            <a:endParaRPr sz="4100">
              <a:solidFill>
                <a:schemeClr val="dk1"/>
              </a:solidFill>
              <a:latin typeface="Calibri"/>
              <a:ea typeface="Calibri"/>
              <a:cs typeface="Calibri"/>
              <a:sym typeface="Calibri"/>
            </a:endParaRPr>
          </a:p>
          <a:p>
            <a:pPr indent="-539750" lvl="0" marL="457200" marR="0" rtl="0" algn="l">
              <a:lnSpc>
                <a:spcPct val="100000"/>
              </a:lnSpc>
              <a:spcBef>
                <a:spcPts val="0"/>
              </a:spcBef>
              <a:spcAft>
                <a:spcPts val="0"/>
              </a:spcAft>
              <a:buClr>
                <a:schemeClr val="dk1"/>
              </a:buClr>
              <a:buSzPts val="4100"/>
              <a:buFont typeface="Calibri"/>
              <a:buChar char="●"/>
            </a:pPr>
            <a:r>
              <a:t/>
            </a:r>
            <a:endParaRPr sz="4100">
              <a:solidFill>
                <a:schemeClr val="dk1"/>
              </a:solidFill>
              <a:latin typeface="Calibri"/>
              <a:ea typeface="Calibri"/>
              <a:cs typeface="Calibri"/>
              <a:sym typeface="Calibri"/>
            </a:endParaRPr>
          </a:p>
          <a:p>
            <a:pPr indent="-412750" lvl="0" marL="457200" marR="0" rtl="0" algn="l">
              <a:lnSpc>
                <a:spcPct val="100000"/>
              </a:lnSpc>
              <a:spcBef>
                <a:spcPts val="0"/>
              </a:spcBef>
              <a:spcAft>
                <a:spcPts val="0"/>
              </a:spcAft>
              <a:buClr>
                <a:schemeClr val="dk1"/>
              </a:buClr>
              <a:buSzPts val="2100"/>
              <a:buFont typeface="Calibri"/>
              <a:buChar char="●"/>
            </a:pPr>
            <a:r>
              <a:rPr lang="en-US" sz="4100">
                <a:solidFill>
                  <a:schemeClr val="dk1"/>
                </a:solidFill>
                <a:latin typeface="Calibri"/>
                <a:ea typeface="Calibri"/>
                <a:cs typeface="Calibri"/>
                <a:sym typeface="Calibri"/>
              </a:rPr>
              <a:t>Our team would like future teams to use the scientific method to </a:t>
            </a:r>
            <a:r>
              <a:rPr lang="en-US" sz="4100">
                <a:solidFill>
                  <a:schemeClr val="dk1"/>
                </a:solidFill>
                <a:latin typeface="Calibri"/>
                <a:ea typeface="Calibri"/>
                <a:cs typeface="Calibri"/>
                <a:sym typeface="Calibri"/>
              </a:rPr>
              <a:t>experiment</a:t>
            </a:r>
            <a:r>
              <a:rPr lang="en-US" sz="4100">
                <a:solidFill>
                  <a:schemeClr val="dk1"/>
                </a:solidFill>
                <a:latin typeface="Calibri"/>
                <a:ea typeface="Calibri"/>
                <a:cs typeface="Calibri"/>
                <a:sym typeface="Calibri"/>
              </a:rPr>
              <a:t> if endophyte contains the ability to express certain gene  and transmit or carry the desired gene </a:t>
            </a:r>
            <a:r>
              <a:rPr lang="en-US" sz="4100">
                <a:solidFill>
                  <a:schemeClr val="dk1"/>
                </a:solidFill>
                <a:latin typeface="Calibri"/>
                <a:ea typeface="Calibri"/>
                <a:cs typeface="Calibri"/>
                <a:sym typeface="Calibri"/>
              </a:rPr>
              <a:t>expression</a:t>
            </a:r>
            <a:r>
              <a:rPr lang="en-US" sz="4100">
                <a:solidFill>
                  <a:schemeClr val="dk1"/>
                </a:solidFill>
                <a:latin typeface="Calibri"/>
                <a:ea typeface="Calibri"/>
                <a:cs typeface="Calibri"/>
                <a:sym typeface="Calibri"/>
              </a:rPr>
              <a:t> through generations of rice.</a:t>
            </a:r>
            <a:endParaRPr sz="4100">
              <a:solidFill>
                <a:schemeClr val="dk1"/>
              </a:solidFill>
              <a:latin typeface="Calibri"/>
              <a:ea typeface="Calibri"/>
              <a:cs typeface="Calibri"/>
              <a:sym typeface="Calibri"/>
            </a:endParaRPr>
          </a:p>
        </p:txBody>
      </p:sp>
      <p:sp>
        <p:nvSpPr>
          <p:cNvPr id="107" name="Google Shape;107;p1"/>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1"/>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Endofight</a:t>
            </a:r>
            <a:endParaRPr b="0" i="0" sz="7200" u="sng" cap="none" strike="noStrike">
              <a:solidFill>
                <a:srgbClr val="000000"/>
              </a:solidFill>
              <a:latin typeface="Arial"/>
              <a:ea typeface="Arial"/>
              <a:cs typeface="Arial"/>
              <a:sym typeface="Aria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James Gong, Maximus Keller, Hank wang</a:t>
            </a:r>
            <a:endParaRPr sz="4800">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Western Reserve Academy, Hudson, Ohio</a:t>
            </a:r>
            <a:endParaRPr sz="4800">
              <a:solidFill>
                <a:schemeClr val="lt1"/>
              </a:solidFill>
              <a:latin typeface="Calibri"/>
              <a:ea typeface="Calibri"/>
              <a:cs typeface="Calibri"/>
              <a:sym typeface="Calibri"/>
            </a:endParaRPr>
          </a:p>
        </p:txBody>
      </p:sp>
      <p:pic>
        <p:nvPicPr>
          <p:cNvPr id="109" name="Google Shape;109;p1"/>
          <p:cNvPicPr preferRelativeResize="0"/>
          <p:nvPr/>
        </p:nvPicPr>
        <p:blipFill rotWithShape="1">
          <a:blip r:embed="rId3">
            <a:alphaModFix/>
          </a:blip>
          <a:srcRect b="0" l="0" r="0" t="0"/>
          <a:stretch/>
        </p:blipFill>
        <p:spPr>
          <a:xfrm>
            <a:off x="30204800" y="18189625"/>
            <a:ext cx="3236100" cy="1305225"/>
          </a:xfrm>
          <a:prstGeom prst="rect">
            <a:avLst/>
          </a:prstGeom>
          <a:noFill/>
          <a:ln>
            <a:noFill/>
          </a:ln>
        </p:spPr>
      </p:pic>
      <p:pic>
        <p:nvPicPr>
          <p:cNvPr id="110" name="Google Shape;110;p1"/>
          <p:cNvPicPr preferRelativeResize="0"/>
          <p:nvPr/>
        </p:nvPicPr>
        <p:blipFill rotWithShape="1">
          <a:blip r:embed="rId4">
            <a:alphaModFix/>
          </a:blip>
          <a:srcRect b="0" l="0" r="0" t="0"/>
          <a:stretch/>
        </p:blipFill>
        <p:spPr>
          <a:xfrm>
            <a:off x="33696023" y="18541214"/>
            <a:ext cx="3236100" cy="953636"/>
          </a:xfrm>
          <a:prstGeom prst="rect">
            <a:avLst/>
          </a:prstGeom>
          <a:noFill/>
          <a:ln>
            <a:noFill/>
          </a:ln>
        </p:spPr>
      </p:pic>
      <p:pic>
        <p:nvPicPr>
          <p:cNvPr id="111" name="Google Shape;111;p1"/>
          <p:cNvPicPr preferRelativeResize="0"/>
          <p:nvPr/>
        </p:nvPicPr>
        <p:blipFill rotWithShape="1">
          <a:blip r:embed="rId5">
            <a:alphaModFix/>
          </a:blip>
          <a:srcRect b="32054" l="0" r="0" t="12687"/>
          <a:stretch/>
        </p:blipFill>
        <p:spPr>
          <a:xfrm>
            <a:off x="26530125" y="141200"/>
            <a:ext cx="10681927" cy="3291849"/>
          </a:xfrm>
          <a:prstGeom prst="rect">
            <a:avLst/>
          </a:prstGeom>
          <a:noFill/>
          <a:ln>
            <a:noFill/>
          </a:ln>
        </p:spPr>
      </p:pic>
      <p:sp>
        <p:nvSpPr>
          <p:cNvPr id="112" name="Google Shape;112;p1"/>
          <p:cNvSpPr/>
          <p:nvPr/>
        </p:nvSpPr>
        <p:spPr>
          <a:xfrm>
            <a:off x="372525" y="95950"/>
            <a:ext cx="10554600" cy="34302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highlight>
                <a:schemeClr val="lt1"/>
              </a:highlight>
              <a:latin typeface="Arial"/>
              <a:ea typeface="Arial"/>
              <a:cs typeface="Arial"/>
              <a:sym typeface="Arial"/>
            </a:endParaRPr>
          </a:p>
        </p:txBody>
      </p:sp>
      <p:pic>
        <p:nvPicPr>
          <p:cNvPr id="113" name="Google Shape;113;p1"/>
          <p:cNvPicPr preferRelativeResize="0"/>
          <p:nvPr/>
        </p:nvPicPr>
        <p:blipFill>
          <a:blip r:embed="rId6">
            <a:alphaModFix/>
          </a:blip>
          <a:stretch>
            <a:fillRect/>
          </a:stretch>
        </p:blipFill>
        <p:spPr>
          <a:xfrm>
            <a:off x="31043200" y="5201062"/>
            <a:ext cx="5657851" cy="7543801"/>
          </a:xfrm>
          <a:prstGeom prst="rect">
            <a:avLst/>
          </a:prstGeom>
          <a:noFill/>
          <a:ln cap="flat" cmpd="sng" w="9525">
            <a:solidFill>
              <a:schemeClr val="lt1"/>
            </a:solidFill>
            <a:prstDash val="solid"/>
            <a:round/>
            <a:headEnd len="sm" w="sm" type="none"/>
            <a:tailEnd len="sm" w="sm" type="none"/>
          </a:ln>
        </p:spPr>
      </p:pic>
      <p:pic>
        <p:nvPicPr>
          <p:cNvPr id="114" name="Google Shape;114;p1"/>
          <p:cNvPicPr preferRelativeResize="0"/>
          <p:nvPr/>
        </p:nvPicPr>
        <p:blipFill rotWithShape="1">
          <a:blip r:embed="rId7">
            <a:alphaModFix/>
          </a:blip>
          <a:srcRect b="25718" l="0" r="0" t="12769"/>
          <a:stretch/>
        </p:blipFill>
        <p:spPr>
          <a:xfrm>
            <a:off x="654225" y="10534650"/>
            <a:ext cx="17830799" cy="822047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2017-08-28T19:07:22Z</dcterms:created>
  <dc:creator>ePB employee</dc:creator>
</cp:coreProperties>
</file>