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</p:sldIdLst>
  <p:sldSz cy="21067700" cx="3746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636">
          <p15:clr>
            <a:srgbClr val="A4A3A4"/>
          </p15:clr>
        </p15:guide>
        <p15:guide id="2" pos="11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636" orient="horz"/>
        <p:guide pos="118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</p:txBody>
      </p:sp>
      <p:sp>
        <p:nvSpPr>
          <p:cNvPr id="81" name="Google Shape;81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640939a00_6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640939a00_6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Arial"/>
                <a:ea typeface="Arial"/>
                <a:cs typeface="Arial"/>
                <a:sym typeface="Arial"/>
              </a:rPr>
              <a:t>The figure depicts the detection and reporting pathways. 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E. coli 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HB101 will be genetically engineered to contain 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lqsR and lqsS, 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which will be constitutively expressed, and the fusion construct P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lqsR-gfp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lqsA.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 The autoinducer synthase LqsA produces LAI-1 in 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Legionella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. LAI-1 is released and dephosphorylates LqsS (a membrane-bound sensor kinase on 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E. coli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 HB101). The dephosphorylation of LqsS causes the dephosphorylation of LqsR, inhibiting LqsR dimerization. Due to its positive feedback loop, LqsR promotes the fusion construct P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lqsR-gfp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lqsA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. The expression of GFP signals the detection of LAI-1 molecules, and thus 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Legionella 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itself. The expression of 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lqsA 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in our edited E.coli</a:t>
            </a:r>
            <a:r>
              <a:rPr i="1" lang="en-US" sz="1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latin typeface="Arial"/>
                <a:ea typeface="Arial"/>
                <a:cs typeface="Arial"/>
                <a:sym typeface="Arial"/>
              </a:rPr>
              <a:t>produces LqsA, which then produces LAI-1. LAI-1 is released to re-stimulate the pathway and stimulate other edited E. coli HB101 to amplify the reporting signal. </a:t>
            </a:r>
            <a:endParaRPr/>
          </a:p>
        </p:txBody>
      </p:sp>
      <p:sp>
        <p:nvSpPr>
          <p:cNvPr id="95" name="Google Shape;95;g11640939a00_6_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100"/>
          </a:p>
        </p:txBody>
      </p:sp>
      <p:sp>
        <p:nvSpPr>
          <p:cNvPr id="148" name="Google Shape;148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1873171" y="4915801"/>
            <a:ext cx="33717072" cy="13903718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 rot="5400000">
            <a:off x="100937226" y="12936894"/>
            <a:ext cx="55224718" cy="34530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1555124" y="-21290746"/>
            <a:ext cx="55224718" cy="102985359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2959352" y="13537958"/>
            <a:ext cx="31843901" cy="4184282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Calibri"/>
              <a:buNone/>
              <a:defRPr b="1" sz="14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2959352" y="8929397"/>
            <a:ext cx="31843901" cy="4608561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rgbClr val="888888"/>
              </a:buClr>
              <a:buSzPts val="5900"/>
              <a:buNone/>
              <a:defRPr sz="59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674798" y="15103406"/>
            <a:ext cx="68754473" cy="42710887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876300" lvl="0" marL="4572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1pPr>
            <a:lvl2pPr indent="-787400" lvl="1" marL="9144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–"/>
              <a:defRPr sz="8800"/>
            </a:lvl2pPr>
            <a:lvl3pPr indent="-692150" lvl="2" marL="1371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indent="-647700" lvl="3" marL="1828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indent="-647700" lvl="4" marL="22860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indent="-647700" lvl="5" marL="27432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indent="-647700" lvl="6" marL="3200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indent="-647700" lvl="7" marL="3657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indent="-647700" lvl="8" marL="4114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/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77053656" y="15103406"/>
            <a:ext cx="68760973" cy="42710887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876300" lvl="0" marL="4572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1pPr>
            <a:lvl2pPr indent="-787400" lvl="1" marL="9144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–"/>
              <a:defRPr sz="8800"/>
            </a:lvl2pPr>
            <a:lvl3pPr indent="-692150" lvl="2" marL="1371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indent="-647700" lvl="3" marL="1828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indent="-647700" lvl="4" marL="22860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indent="-647700" lvl="5" marL="27432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indent="-647700" lvl="6" marL="3200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indent="-647700" lvl="7" marL="3657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indent="-647700" lvl="8" marL="4114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1873171" y="4715853"/>
            <a:ext cx="16552847" cy="1965343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b="1" sz="8800"/>
            </a:lvl1pPr>
            <a:lvl2pPr indent="-22860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b="1" sz="7300"/>
            </a:lvl2pPr>
            <a:lvl3pPr indent="-2286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b="1" sz="6600"/>
            </a:lvl3pPr>
            <a:lvl4pPr indent="-22860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4pPr>
            <a:lvl5pPr indent="-22860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5pPr>
            <a:lvl6pPr indent="-22860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6pPr>
            <a:lvl7pPr indent="-22860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7pPr>
            <a:lvl8pPr indent="-22860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8pPr>
            <a:lvl9pPr indent="-22860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1873171" y="6681196"/>
            <a:ext cx="16552847" cy="1213832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7874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1pPr>
            <a:lvl2pPr indent="-69215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2pPr>
            <a:lvl3pPr indent="-6477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indent="-60325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indent="-60325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indent="-60325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indent="-60325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indent="-60325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indent="-60325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/>
        </p:txBody>
      </p:sp>
      <p:sp>
        <p:nvSpPr>
          <p:cNvPr id="38" name="Google Shape;38;p5"/>
          <p:cNvSpPr txBox="1"/>
          <p:nvPr>
            <p:ph idx="3" type="body"/>
          </p:nvPr>
        </p:nvSpPr>
        <p:spPr>
          <a:xfrm>
            <a:off x="19030895" y="4715853"/>
            <a:ext cx="16559349" cy="1965343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b="1" sz="8800"/>
            </a:lvl1pPr>
            <a:lvl2pPr indent="-22860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b="1" sz="7300"/>
            </a:lvl2pPr>
            <a:lvl3pPr indent="-2286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b="1" sz="6600"/>
            </a:lvl3pPr>
            <a:lvl4pPr indent="-22860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4pPr>
            <a:lvl5pPr indent="-22860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5pPr>
            <a:lvl6pPr indent="-22860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6pPr>
            <a:lvl7pPr indent="-22860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7pPr>
            <a:lvl8pPr indent="-22860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8pPr>
            <a:lvl9pPr indent="-22860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9pPr>
          </a:lstStyle>
          <a:p/>
        </p:txBody>
      </p:sp>
      <p:sp>
        <p:nvSpPr>
          <p:cNvPr id="39" name="Google Shape;39;p5"/>
          <p:cNvSpPr txBox="1"/>
          <p:nvPr>
            <p:ph idx="4" type="body"/>
          </p:nvPr>
        </p:nvSpPr>
        <p:spPr>
          <a:xfrm>
            <a:off x="19030895" y="6681196"/>
            <a:ext cx="16559349" cy="1213832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7874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1pPr>
            <a:lvl2pPr indent="-69215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2pPr>
            <a:lvl3pPr indent="-6477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indent="-60325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indent="-60325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indent="-60325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indent="-60325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indent="-60325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indent="-60325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1873173" y="838807"/>
            <a:ext cx="12325205" cy="3569807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14647155" y="838809"/>
            <a:ext cx="20943089" cy="1798071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971550" lvl="0" marL="457200" algn="l">
              <a:lnSpc>
                <a:spcPct val="100000"/>
              </a:lnSpc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Char char="•"/>
              <a:defRPr sz="11700"/>
            </a:lvl1pPr>
            <a:lvl2pPr indent="-876300" lvl="1" marL="9144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–"/>
              <a:defRPr sz="10200"/>
            </a:lvl2pPr>
            <a:lvl3pPr indent="-787400" lvl="2" marL="13716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3pPr>
            <a:lvl4pPr indent="-692150" lvl="3" marL="18288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indent="-692150" lvl="4" marL="22860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indent="-692150" lvl="5" marL="27432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indent="-692150" lvl="6" marL="3200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indent="-692150" lvl="7" marL="3657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indent="-692150" lvl="8" marL="41148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/>
        </p:txBody>
      </p:sp>
      <p:sp>
        <p:nvSpPr>
          <p:cNvPr id="55" name="Google Shape;55;p8"/>
          <p:cNvSpPr txBox="1"/>
          <p:nvPr>
            <p:ph idx="2" type="body"/>
          </p:nvPr>
        </p:nvSpPr>
        <p:spPr>
          <a:xfrm>
            <a:off x="1873173" y="4408616"/>
            <a:ext cx="12325205" cy="14410903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indent="-228600" lvl="1" marL="9144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2pPr>
            <a:lvl3pPr indent="-228600" lvl="2" marL="13716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3pPr>
            <a:lvl4pPr indent="-228600" lvl="3" marL="1828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5pPr>
            <a:lvl6pPr indent="-228600" lvl="5" marL="27432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6pPr>
            <a:lvl7pPr indent="-228600" lvl="6" marL="32004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7pPr>
            <a:lvl8pPr indent="-228600" lvl="7" marL="36576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8pPr>
            <a:lvl9pPr indent="-228600" lvl="8" marL="4114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7343091" y="14747398"/>
            <a:ext cx="22478047" cy="1741014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/>
          <p:nvPr>
            <p:ph idx="2" type="pic"/>
          </p:nvPr>
        </p:nvSpPr>
        <p:spPr>
          <a:xfrm>
            <a:off x="7343091" y="1882439"/>
            <a:ext cx="22478047" cy="12640627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7343091" y="16488413"/>
            <a:ext cx="22478047" cy="2472529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indent="-228600" lvl="1" marL="9144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2pPr>
            <a:lvl3pPr indent="-228600" lvl="2" marL="13716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3pPr>
            <a:lvl4pPr indent="-228600" lvl="3" marL="1828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5pPr>
            <a:lvl6pPr indent="-228600" lvl="5" marL="27432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6pPr>
            <a:lvl7pPr indent="-228600" lvl="6" marL="32004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7pPr>
            <a:lvl8pPr indent="-228600" lvl="7" marL="36576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8pPr>
            <a:lvl9pPr indent="-228600" lvl="8" marL="4114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 rot="5400000">
            <a:off x="11779849" y="-4990876"/>
            <a:ext cx="13903718" cy="33717072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100"/>
              <a:buFont typeface="Calibri"/>
              <a:buNone/>
              <a:defRPr b="0" i="0" sz="1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873171" y="4915801"/>
            <a:ext cx="33717072" cy="13903718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971550" lvl="0" marL="457200" marR="0" rtl="0" algn="l">
              <a:lnSpc>
                <a:spcPct val="100000"/>
              </a:lnSpc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Arial"/>
              <a:buChar char="•"/>
              <a:defRPr b="0" i="0" sz="1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76300" lvl="1" marL="914400" marR="0" rtl="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Font typeface="Arial"/>
              <a:buChar char="–"/>
              <a:defRPr b="0" i="0" sz="10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87400" lvl="2" marL="1371600" marR="0" rtl="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Char char="•"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92150" lvl="3" marL="18288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–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92150" lvl="4" marL="22860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»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92150" lvl="5" marL="27432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92150" lvl="6" marL="32004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92150" lvl="7" marL="36576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92150" lvl="8" marL="41148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6.jp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/>
        </p:nvSpPr>
        <p:spPr>
          <a:xfrm>
            <a:off x="11818834" y="18612850"/>
            <a:ext cx="279677" cy="396643"/>
          </a:xfrm>
          <a:prstGeom prst="rect">
            <a:avLst/>
          </a:prstGeom>
          <a:noFill/>
          <a:ln>
            <a:noFill/>
          </a:ln>
        </p:spPr>
        <p:txBody>
          <a:bodyPr anchorCtr="0" anchor="t" bIns="69650" lIns="139300" spcFirstLastPara="1" rIns="139300" wrap="square" tIns="696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10927124" y="217400"/>
            <a:ext cx="15603000" cy="3154800"/>
          </a:xfrm>
          <a:prstGeom prst="rect">
            <a:avLst/>
          </a:prstGeom>
          <a:solidFill>
            <a:srgbClr val="17365D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Green Stop Light: a </a:t>
            </a:r>
            <a:r>
              <a:rPr b="1" i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Legionella</a:t>
            </a:r>
            <a:r>
              <a:rPr b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detector</a:t>
            </a:r>
            <a:endParaRPr sz="7100" u="sng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Aashi Agarwal, Samuel Dillon, Adonai Haile, Eli Leav, Aryan Mirajkar,</a:t>
            </a:r>
            <a:endParaRPr sz="3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Siddharth Nirgudkar, Aprameya Tirupati, Henry Tshabalala, Madhav Kulkarni</a:t>
            </a:r>
            <a:endParaRPr sz="3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3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Acton-Boxborough Regional High School</a:t>
            </a:r>
            <a:endParaRPr b="1" sz="71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2"/>
          <p:cNvSpPr/>
          <p:nvPr/>
        </p:nvSpPr>
        <p:spPr>
          <a:xfrm>
            <a:off x="644288" y="3602321"/>
            <a:ext cx="17830801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Introduction &amp; Project Details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2"/>
          <p:cNvSpPr/>
          <p:nvPr/>
        </p:nvSpPr>
        <p:spPr>
          <a:xfrm>
            <a:off x="18973125" y="5118975"/>
            <a:ext cx="17830800" cy="153792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228600" lvl="0" marL="51435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Experimental plan</a:t>
            </a:r>
            <a:endParaRPr sz="6200">
              <a:latin typeface="Calibri"/>
              <a:ea typeface="Calibri"/>
              <a:cs typeface="Calibri"/>
              <a:sym typeface="Calibri"/>
            </a:endParaRPr>
          </a:p>
          <a:p>
            <a:pPr indent="-317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100"/>
              <a:buFont typeface="Calibri"/>
              <a:buChar char="●"/>
            </a:pP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Design our </a:t>
            </a: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plasmid</a:t>
            </a: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 using Benchling, order it, and </a:t>
            </a: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transform</a:t>
            </a: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 it into our </a:t>
            </a:r>
            <a:r>
              <a:rPr i="1" lang="en-US" sz="6200"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 HB101.</a:t>
            </a:r>
            <a:endParaRPr sz="6200">
              <a:latin typeface="Calibri"/>
              <a:ea typeface="Calibri"/>
              <a:cs typeface="Calibri"/>
              <a:sym typeface="Calibri"/>
            </a:endParaRPr>
          </a:p>
          <a:p>
            <a:pPr indent="-317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100"/>
              <a:buFont typeface="Calibri"/>
              <a:buChar char="●"/>
            </a:pP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Prepare water with LAI-1 </a:t>
            </a: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concentrations</a:t>
            </a: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 of</a:t>
            </a:r>
            <a:endParaRPr sz="62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10 μM, 20μM, </a:t>
            </a:r>
            <a:r>
              <a:rPr lang="en-US" sz="6200">
                <a:latin typeface="Calibri"/>
                <a:ea typeface="Calibri"/>
                <a:cs typeface="Calibri"/>
                <a:sym typeface="Calibri"/>
              </a:rPr>
              <a:t>40</a:t>
            </a:r>
            <a:r>
              <a:rPr lang="en-US" sz="6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μM (Schell et al. 2015).</a:t>
            </a:r>
            <a:endParaRPr sz="6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100"/>
              <a:buFont typeface="Calibri"/>
              <a:buChar char="●"/>
            </a:pPr>
            <a:r>
              <a:rPr lang="en-US" sz="6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with 100μM of LAI-1 to tell us whether the genetic system works at all.</a:t>
            </a:r>
            <a:endParaRPr sz="6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100"/>
              <a:buFont typeface="Calibri"/>
              <a:buChar char="●"/>
            </a:pPr>
            <a:r>
              <a:rPr lang="en-US" sz="6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Culture the </a:t>
            </a:r>
            <a:r>
              <a:rPr i="1" lang="en-US" sz="6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-US" sz="6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place in each water sample. We might test with less E. coli later on.</a:t>
            </a:r>
            <a:endParaRPr sz="6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Char char="●"/>
            </a:pPr>
            <a:r>
              <a:rPr lang="en-US" sz="6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Observe the water samples for fluorescence at 30 mins and 60 mins. Producing GFP should take a few minutes, and we will leave time for our bacteria to come into contact with LAI-1 (might also check hours later if no result).</a:t>
            </a:r>
            <a:endParaRPr sz="6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2"/>
          <p:cNvSpPr/>
          <p:nvPr/>
        </p:nvSpPr>
        <p:spPr>
          <a:xfrm>
            <a:off x="18973102" y="3602384"/>
            <a:ext cx="17830801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Experiments We Did &amp;/or Planned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2"/>
          <p:cNvSpPr txBox="1"/>
          <p:nvPr/>
        </p:nvSpPr>
        <p:spPr>
          <a:xfrm>
            <a:off x="41869741" y="7774703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 b="32053" l="0" r="0" t="12687"/>
          <a:stretch/>
        </p:blipFill>
        <p:spPr>
          <a:xfrm>
            <a:off x="26530125" y="141200"/>
            <a:ext cx="10681927" cy="329184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2"/>
          <p:cNvSpPr txBox="1"/>
          <p:nvPr/>
        </p:nvSpPr>
        <p:spPr>
          <a:xfrm>
            <a:off x="682783" y="5122540"/>
            <a:ext cx="17830800" cy="153792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69650" lIns="139300" spcFirstLastPara="1" rIns="139300" wrap="square" tIns="696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hope to detect the pathogen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Legionella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pneumohila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water by 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genetically engineering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Escherichia coli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Legionella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’s quorum sensing system (LQS). LQS can detect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Legionella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sensing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Legionella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’s signaling molecule LAI-1. We will transform our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an engineered plasmid containing GFP and LQS genes. The production of autoinducer synthase LqsA and GFP is controlled by the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LqsR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promoter, while the production of sensor kinase LqsS and the response regulator LqsR is controlled by the araBAD promoter. We will place engineered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water with varying concentrations of LAI-1 to simulate </a:t>
            </a:r>
            <a:r>
              <a:rPr i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Legionella</a:t>
            </a:r>
            <a:r>
              <a:rPr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contaminated water, and record the expression of GFP fluorescence.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5550" y="233653"/>
            <a:ext cx="5583254" cy="3154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/>
          <p:nvPr/>
        </p:nvSpPr>
        <p:spPr>
          <a:xfrm flipH="1" rot="5400000">
            <a:off x="19743425" y="14558300"/>
            <a:ext cx="3323100" cy="30804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CCCCCC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23445550" y="16208425"/>
            <a:ext cx="2934000" cy="3003000"/>
          </a:xfrm>
          <a:prstGeom prst="ellipse">
            <a:avLst/>
          </a:prstGeom>
          <a:solidFill>
            <a:srgbClr val="F1C23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9" name="Google Shape;99;p13"/>
          <p:cNvCxnSpPr/>
          <p:nvPr/>
        </p:nvCxnSpPr>
        <p:spPr>
          <a:xfrm flipH="1">
            <a:off x="18839875" y="4840775"/>
            <a:ext cx="29100" cy="154977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100" name="Google Shape;100;p13"/>
          <p:cNvSpPr/>
          <p:nvPr/>
        </p:nvSpPr>
        <p:spPr>
          <a:xfrm>
            <a:off x="5049525" y="16328500"/>
            <a:ext cx="2934000" cy="3003000"/>
          </a:xfrm>
          <a:prstGeom prst="ellipse">
            <a:avLst/>
          </a:prstGeom>
          <a:solidFill>
            <a:srgbClr val="F1C23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1" name="Google Shape;101;p13"/>
          <p:cNvCxnSpPr/>
          <p:nvPr/>
        </p:nvCxnSpPr>
        <p:spPr>
          <a:xfrm>
            <a:off x="34278675" y="15250175"/>
            <a:ext cx="1699500" cy="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3"/>
          <p:cNvCxnSpPr/>
          <p:nvPr/>
        </p:nvCxnSpPr>
        <p:spPr>
          <a:xfrm>
            <a:off x="35128300" y="15244275"/>
            <a:ext cx="1800" cy="23898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13"/>
          <p:cNvSpPr txBox="1"/>
          <p:nvPr/>
        </p:nvSpPr>
        <p:spPr>
          <a:xfrm>
            <a:off x="9602825" y="7106525"/>
            <a:ext cx="316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4" name="Google Shape;104;p13"/>
          <p:cNvGrpSpPr/>
          <p:nvPr/>
        </p:nvGrpSpPr>
        <p:grpSpPr>
          <a:xfrm>
            <a:off x="16014263" y="15229075"/>
            <a:ext cx="1699500" cy="2420225"/>
            <a:chOff x="20830950" y="11592600"/>
            <a:chExt cx="1699500" cy="2420225"/>
          </a:xfrm>
        </p:grpSpPr>
        <p:cxnSp>
          <p:nvCxnSpPr>
            <p:cNvPr id="105" name="Google Shape;105;p13"/>
            <p:cNvCxnSpPr/>
            <p:nvPr/>
          </p:nvCxnSpPr>
          <p:spPr>
            <a:xfrm>
              <a:off x="21685800" y="11623025"/>
              <a:ext cx="12600" cy="2389800"/>
            </a:xfrm>
            <a:prstGeom prst="straightConnector1">
              <a:avLst/>
            </a:prstGeom>
            <a:noFill/>
            <a:ln cap="flat" cmpd="sng" w="1143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3"/>
            <p:cNvCxnSpPr/>
            <p:nvPr/>
          </p:nvCxnSpPr>
          <p:spPr>
            <a:xfrm>
              <a:off x="20830950" y="11592600"/>
              <a:ext cx="1699500" cy="0"/>
            </a:xfrm>
            <a:prstGeom prst="straightConnector1">
              <a:avLst/>
            </a:prstGeom>
            <a:noFill/>
            <a:ln cap="flat" cmpd="sng" w="1143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7" name="Google Shape;107;p13"/>
          <p:cNvSpPr txBox="1"/>
          <p:nvPr/>
        </p:nvSpPr>
        <p:spPr>
          <a:xfrm>
            <a:off x="27527700" y="18542925"/>
            <a:ext cx="1699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6000">
                <a:latin typeface="Times New Roman"/>
                <a:ea typeface="Times New Roman"/>
                <a:cs typeface="Times New Roman"/>
                <a:sym typeface="Times New Roman"/>
              </a:rPr>
              <a:t>lqs</a:t>
            </a:r>
            <a:r>
              <a:rPr b="1" i="1" lang="en-US" sz="6000"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 b="1" i="1" sz="6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31641600" y="18542913"/>
            <a:ext cx="1699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6000">
                <a:latin typeface="Times New Roman"/>
                <a:ea typeface="Times New Roman"/>
                <a:cs typeface="Times New Roman"/>
                <a:sym typeface="Times New Roman"/>
              </a:rPr>
              <a:t>lqsR</a:t>
            </a:r>
            <a:endParaRPr b="1" i="1" sz="6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18836875" y="17686150"/>
            <a:ext cx="42201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latin typeface="Times New Roman"/>
                <a:ea typeface="Times New Roman"/>
                <a:cs typeface="Times New Roman"/>
                <a:sym typeface="Times New Roman"/>
              </a:rPr>
              <a:t>araBAD promoter</a:t>
            </a:r>
            <a:endParaRPr b="1" sz="6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3"/>
          <p:cNvSpPr/>
          <p:nvPr/>
        </p:nvSpPr>
        <p:spPr>
          <a:xfrm flipH="1" rot="5400000">
            <a:off x="2476888" y="14406450"/>
            <a:ext cx="3461700" cy="31857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CCCCCC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2415600" y="11647309"/>
            <a:ext cx="2432100" cy="1308900"/>
          </a:xfrm>
          <a:prstGeom prst="ellipse">
            <a:avLst/>
          </a:prstGeom>
          <a:solidFill>
            <a:srgbClr val="B92CB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2781900" y="11692813"/>
            <a:ext cx="1699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latin typeface="Calibri"/>
                <a:ea typeface="Calibri"/>
                <a:cs typeface="Calibri"/>
                <a:sym typeface="Calibri"/>
              </a:rPr>
              <a:t>LqsR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" name="Google Shape;113;p13"/>
          <p:cNvCxnSpPr/>
          <p:nvPr/>
        </p:nvCxnSpPr>
        <p:spPr>
          <a:xfrm>
            <a:off x="3648900" y="13274750"/>
            <a:ext cx="19500" cy="10860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4" name="Google Shape;114;p13"/>
          <p:cNvSpPr/>
          <p:nvPr/>
        </p:nvSpPr>
        <p:spPr>
          <a:xfrm>
            <a:off x="2469600" y="8094575"/>
            <a:ext cx="2432100" cy="1308900"/>
          </a:xfrm>
          <a:prstGeom prst="ellipse">
            <a:avLst/>
          </a:prstGeom>
          <a:solidFill>
            <a:srgbClr val="3C78D8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2835900" y="8194925"/>
            <a:ext cx="1699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latin typeface="Calibri"/>
                <a:ea typeface="Calibri"/>
                <a:cs typeface="Calibri"/>
                <a:sym typeface="Calibri"/>
              </a:rPr>
              <a:t>LqsS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13"/>
          <p:cNvCxnSpPr/>
          <p:nvPr/>
        </p:nvCxnSpPr>
        <p:spPr>
          <a:xfrm rot="10800000">
            <a:off x="9740000" y="13180100"/>
            <a:ext cx="0" cy="32202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17" name="Google Shape;117;p13"/>
          <p:cNvGrpSpPr/>
          <p:nvPr/>
        </p:nvGrpSpPr>
        <p:grpSpPr>
          <a:xfrm>
            <a:off x="8460900" y="11528097"/>
            <a:ext cx="2432100" cy="1308900"/>
            <a:chOff x="8460900" y="9524072"/>
            <a:chExt cx="2432100" cy="1308900"/>
          </a:xfrm>
        </p:grpSpPr>
        <p:sp>
          <p:nvSpPr>
            <p:cNvPr id="118" name="Google Shape;118;p13"/>
            <p:cNvSpPr/>
            <p:nvPr/>
          </p:nvSpPr>
          <p:spPr>
            <a:xfrm>
              <a:off x="8460900" y="9524072"/>
              <a:ext cx="2432100" cy="1308900"/>
            </a:xfrm>
            <a:prstGeom prst="ellipse">
              <a:avLst/>
            </a:prstGeom>
            <a:solidFill>
              <a:srgbClr val="980000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8853200" y="9652113"/>
              <a:ext cx="1699500" cy="96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5100">
                  <a:latin typeface="Calibri"/>
                  <a:ea typeface="Calibri"/>
                  <a:cs typeface="Calibri"/>
                  <a:sym typeface="Calibri"/>
                </a:rPr>
                <a:t>LqsA</a:t>
              </a:r>
              <a:endParaRPr b="1" sz="51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13"/>
          <p:cNvSpPr/>
          <p:nvPr/>
        </p:nvSpPr>
        <p:spPr>
          <a:xfrm>
            <a:off x="3284700" y="5192238"/>
            <a:ext cx="747900" cy="705900"/>
          </a:xfrm>
          <a:prstGeom prst="ellipse">
            <a:avLst/>
          </a:prstGeom>
          <a:solidFill>
            <a:srgbClr val="00FFF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2566800" y="4045425"/>
            <a:ext cx="21837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100">
                <a:latin typeface="Times New Roman"/>
                <a:ea typeface="Times New Roman"/>
                <a:cs typeface="Times New Roman"/>
                <a:sym typeface="Times New Roman"/>
              </a:rPr>
              <a:t>LAI-1</a:t>
            </a:r>
            <a:endParaRPr b="1" sz="5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9329000" y="8491113"/>
            <a:ext cx="747900" cy="705900"/>
          </a:xfrm>
          <a:prstGeom prst="ellipse">
            <a:avLst/>
          </a:prstGeom>
          <a:solidFill>
            <a:srgbClr val="00FFF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 txBox="1"/>
          <p:nvPr/>
        </p:nvSpPr>
        <p:spPr>
          <a:xfrm>
            <a:off x="8585100" y="7382925"/>
            <a:ext cx="21837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100">
                <a:latin typeface="Times New Roman"/>
                <a:ea typeface="Times New Roman"/>
                <a:cs typeface="Times New Roman"/>
                <a:sym typeface="Times New Roman"/>
              </a:rPr>
              <a:t>LAI-1</a:t>
            </a:r>
            <a:endParaRPr b="1" sz="5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24" name="Google Shape;124;p13"/>
          <p:cNvGrpSpPr/>
          <p:nvPr/>
        </p:nvGrpSpPr>
        <p:grpSpPr>
          <a:xfrm>
            <a:off x="12463499" y="12801025"/>
            <a:ext cx="2432100" cy="1308900"/>
            <a:chOff x="11708849" y="11752350"/>
            <a:chExt cx="2432100" cy="1308900"/>
          </a:xfrm>
        </p:grpSpPr>
        <p:sp>
          <p:nvSpPr>
            <p:cNvPr id="125" name="Google Shape;125;p13"/>
            <p:cNvSpPr/>
            <p:nvPr/>
          </p:nvSpPr>
          <p:spPr>
            <a:xfrm>
              <a:off x="11708849" y="11752350"/>
              <a:ext cx="2432100" cy="1308900"/>
            </a:xfrm>
            <a:prstGeom prst="ellipse">
              <a:avLst/>
            </a:prstGeom>
            <a:solidFill>
              <a:srgbClr val="04CD04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12075150" y="11922000"/>
              <a:ext cx="1699500" cy="96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5100">
                  <a:latin typeface="Times New Roman"/>
                  <a:ea typeface="Times New Roman"/>
                  <a:cs typeface="Times New Roman"/>
                  <a:sym typeface="Times New Roman"/>
                </a:rPr>
                <a:t>GFP</a:t>
              </a:r>
              <a:endParaRPr b="1" sz="51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7" name="Google Shape;127;p13"/>
          <p:cNvSpPr txBox="1"/>
          <p:nvPr/>
        </p:nvSpPr>
        <p:spPr>
          <a:xfrm>
            <a:off x="8853200" y="18542925"/>
            <a:ext cx="1699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6000">
                <a:latin typeface="Times New Roman"/>
                <a:ea typeface="Times New Roman"/>
                <a:cs typeface="Times New Roman"/>
                <a:sym typeface="Times New Roman"/>
              </a:rPr>
              <a:t>lqsA</a:t>
            </a:r>
            <a:endParaRPr b="1" i="1" sz="6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Google Shape;128;p13"/>
          <p:cNvSpPr txBox="1"/>
          <p:nvPr/>
        </p:nvSpPr>
        <p:spPr>
          <a:xfrm>
            <a:off x="13096863" y="18542913"/>
            <a:ext cx="1699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6000">
                <a:latin typeface="Times New Roman"/>
                <a:ea typeface="Times New Roman"/>
                <a:cs typeface="Times New Roman"/>
                <a:sym typeface="Times New Roman"/>
              </a:rPr>
              <a:t>gfp</a:t>
            </a:r>
            <a:endParaRPr b="1" i="1" sz="6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29" name="Google Shape;129;p13"/>
          <p:cNvCxnSpPr/>
          <p:nvPr/>
        </p:nvCxnSpPr>
        <p:spPr>
          <a:xfrm flipH="1" rot="10800000">
            <a:off x="13679399" y="14485575"/>
            <a:ext cx="300" cy="19014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0" name="Google Shape;130;p13"/>
          <p:cNvCxnSpPr/>
          <p:nvPr/>
        </p:nvCxnSpPr>
        <p:spPr>
          <a:xfrm>
            <a:off x="3685650" y="9774900"/>
            <a:ext cx="0" cy="15465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1" name="Google Shape;131;p13"/>
          <p:cNvCxnSpPr/>
          <p:nvPr/>
        </p:nvCxnSpPr>
        <p:spPr>
          <a:xfrm rot="10800000">
            <a:off x="9676950" y="9619313"/>
            <a:ext cx="0" cy="14865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2" name="Google Shape;132;p13"/>
          <p:cNvCxnSpPr/>
          <p:nvPr/>
        </p:nvCxnSpPr>
        <p:spPr>
          <a:xfrm flipH="1">
            <a:off x="5980700" y="8740513"/>
            <a:ext cx="2209200" cy="441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3" name="Google Shape;133;p13"/>
          <p:cNvSpPr/>
          <p:nvPr/>
        </p:nvSpPr>
        <p:spPr>
          <a:xfrm>
            <a:off x="23330338" y="17699652"/>
            <a:ext cx="3164400" cy="2004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3"/>
          <p:cNvSpPr/>
          <p:nvPr/>
        </p:nvSpPr>
        <p:spPr>
          <a:xfrm>
            <a:off x="5005400" y="17789050"/>
            <a:ext cx="3037500" cy="182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5" name="Google Shape;135;p13"/>
          <p:cNvCxnSpPr/>
          <p:nvPr/>
        </p:nvCxnSpPr>
        <p:spPr>
          <a:xfrm flipH="1" rot="10800000">
            <a:off x="933450" y="17697463"/>
            <a:ext cx="35189400" cy="591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6" name="Google Shape;136;p13"/>
          <p:cNvSpPr/>
          <p:nvPr/>
        </p:nvSpPr>
        <p:spPr>
          <a:xfrm flipH="1" rot="10800000">
            <a:off x="8472138" y="16858375"/>
            <a:ext cx="3164400" cy="1703100"/>
          </a:xfrm>
          <a:prstGeom prst="homePlate">
            <a:avLst>
              <a:gd fmla="val 50000" name="adj"/>
            </a:avLst>
          </a:prstGeom>
          <a:solidFill>
            <a:srgbClr val="98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3"/>
          <p:cNvSpPr/>
          <p:nvPr/>
        </p:nvSpPr>
        <p:spPr>
          <a:xfrm>
            <a:off x="30956100" y="16875463"/>
            <a:ext cx="3164400" cy="1703100"/>
          </a:xfrm>
          <a:prstGeom prst="homePlate">
            <a:avLst>
              <a:gd fmla="val 50000" name="adj"/>
            </a:avLst>
          </a:prstGeom>
          <a:solidFill>
            <a:srgbClr val="B92CB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3"/>
          <p:cNvSpPr/>
          <p:nvPr/>
        </p:nvSpPr>
        <p:spPr>
          <a:xfrm>
            <a:off x="27143225" y="16875463"/>
            <a:ext cx="3164400" cy="1703100"/>
          </a:xfrm>
          <a:prstGeom prst="homePlate">
            <a:avLst>
              <a:gd fmla="val 50000" name="adj"/>
            </a:avLst>
          </a:prstGeom>
          <a:solidFill>
            <a:srgbClr val="3C78D8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3"/>
          <p:cNvSpPr txBox="1"/>
          <p:nvPr/>
        </p:nvSpPr>
        <p:spPr>
          <a:xfrm>
            <a:off x="1384200" y="17686150"/>
            <a:ext cx="3366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lqsR</a:t>
            </a:r>
            <a:endParaRPr b="1" sz="6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promoter</a:t>
            </a:r>
            <a:endParaRPr b="1" sz="6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13"/>
          <p:cNvSpPr/>
          <p:nvPr/>
        </p:nvSpPr>
        <p:spPr>
          <a:xfrm flipH="1" rot="10800000">
            <a:off x="12515813" y="16875475"/>
            <a:ext cx="3164400" cy="1703100"/>
          </a:xfrm>
          <a:prstGeom prst="homePlate">
            <a:avLst>
              <a:gd fmla="val 50000" name="adj"/>
            </a:avLst>
          </a:prstGeom>
          <a:solidFill>
            <a:srgbClr val="04CD0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1" name="Google Shape;141;p13"/>
          <p:cNvCxnSpPr/>
          <p:nvPr/>
        </p:nvCxnSpPr>
        <p:spPr>
          <a:xfrm>
            <a:off x="3685650" y="6249588"/>
            <a:ext cx="0" cy="15465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2" name="Google Shape;142;p13"/>
          <p:cNvSpPr/>
          <p:nvPr/>
        </p:nvSpPr>
        <p:spPr>
          <a:xfrm>
            <a:off x="10927124" y="217400"/>
            <a:ext cx="15603000" cy="3154800"/>
          </a:xfrm>
          <a:prstGeom prst="rect">
            <a:avLst/>
          </a:prstGeom>
          <a:solidFill>
            <a:srgbClr val="17365D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Green Stop Light: a </a:t>
            </a:r>
            <a:r>
              <a:rPr b="1" i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Legionella</a:t>
            </a:r>
            <a:r>
              <a:rPr b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detector</a:t>
            </a:r>
            <a:endParaRPr sz="7100" u="sng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t/>
            </a:r>
            <a:endParaRPr b="1" sz="2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lang="en-US" sz="7100">
                <a:solidFill>
                  <a:schemeClr val="lt1"/>
                </a:solidFill>
              </a:rPr>
              <a:t>Parts Overview</a:t>
            </a:r>
            <a:endParaRPr b="1" sz="7100">
              <a:solidFill>
                <a:schemeClr val="lt1"/>
              </a:solidFill>
            </a:endParaRPr>
          </a:p>
        </p:txBody>
      </p:sp>
      <p:pic>
        <p:nvPicPr>
          <p:cNvPr id="143" name="Google Shape;143;p13"/>
          <p:cNvPicPr preferRelativeResize="0"/>
          <p:nvPr/>
        </p:nvPicPr>
        <p:blipFill rotWithShape="1">
          <a:blip r:embed="rId3">
            <a:alphaModFix/>
          </a:blip>
          <a:srcRect b="32055" l="0" r="0" t="12687"/>
          <a:stretch/>
        </p:blipFill>
        <p:spPr>
          <a:xfrm>
            <a:off x="26530125" y="141200"/>
            <a:ext cx="10681927" cy="329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5550" y="233653"/>
            <a:ext cx="5583254" cy="3154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4"/>
          <p:cNvSpPr/>
          <p:nvPr/>
        </p:nvSpPr>
        <p:spPr>
          <a:xfrm>
            <a:off x="19049200" y="5207401"/>
            <a:ext cx="17830800" cy="54624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have 9 total </a:t>
            </a:r>
            <a:r>
              <a:rPr lang="en-US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members (3 returning, 6 </a:t>
            </a:r>
            <a:r>
              <a:rPr lang="en-US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new). Leaders are Sam</a:t>
            </a:r>
            <a:r>
              <a:rPr lang="en-US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Dillon and</a:t>
            </a:r>
            <a:r>
              <a:rPr lang="en-US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Aashi Agarwal.</a:t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We’ve loved </a:t>
            </a:r>
            <a:r>
              <a:rPr lang="en-US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getting</a:t>
            </a:r>
            <a:r>
              <a:rPr lang="en-US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meet in person because last year was all virtual! We also had fun brainstorming new project names and designing a plasmid!</a:t>
            </a:r>
            <a:endParaRPr sz="50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4"/>
          <p:cNvSpPr/>
          <p:nvPr/>
        </p:nvSpPr>
        <p:spPr>
          <a:xfrm>
            <a:off x="19061866" y="3602321"/>
            <a:ext cx="17830801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About This Year’s Team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4"/>
          <p:cNvSpPr/>
          <p:nvPr/>
        </p:nvSpPr>
        <p:spPr>
          <a:xfrm>
            <a:off x="640490" y="3602384"/>
            <a:ext cx="17830801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for Next Year’s Team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4"/>
          <p:cNvSpPr/>
          <p:nvPr/>
        </p:nvSpPr>
        <p:spPr>
          <a:xfrm>
            <a:off x="19101323" y="11071771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References &amp; Acknowledgements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4"/>
          <p:cNvSpPr/>
          <p:nvPr/>
        </p:nvSpPr>
        <p:spPr>
          <a:xfrm>
            <a:off x="19101325" y="12683575"/>
            <a:ext cx="17830800" cy="62763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 to our mentor Dr. Kathryn Brink and our teacher</a:t>
            </a: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advisor Mr. Mathieu!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5143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</a:endParaRPr>
          </a:p>
          <a:p>
            <a:pPr indent="5143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dk1"/>
                </a:solidFill>
              </a:rPr>
              <a:t>Hochstrasser, R., Kessler, A., Sahr, T., Simon, S., Schell, U., Gomez-Valero, L., Buchrieser, C., Hilbi, H. (2019). The pleiotropic Legionella transcription factor LvbR links the Lqs and c-di-GMP regulatory networks to control biofilm architecture and virulence. Retrieved from https://pubmed.ncbi.nlm.nih.gov/30623561/</a:t>
            </a:r>
            <a:endParaRPr sz="2500">
              <a:solidFill>
                <a:schemeClr val="dk1"/>
              </a:solidFill>
            </a:endParaRPr>
          </a:p>
          <a:p>
            <a:pPr indent="5143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dk1"/>
                </a:solidFill>
              </a:rPr>
              <a:t>Kessler, A., Schell, U., Sahr, T., Tiaden, A., Harrison, C., Buchrieser, C., Hilbi, H. (2013). The Legionella pneumophila orphan sensor kinase LqsT regulates competence and pathogen-host interactions as a component of the LAI-1 circuit. https://pubmed.ncbi.nlm.nih.gov/23033905/</a:t>
            </a:r>
            <a:endParaRPr sz="2500">
              <a:solidFill>
                <a:schemeClr val="dk1"/>
              </a:solidFill>
            </a:endParaRPr>
          </a:p>
          <a:p>
            <a:pPr indent="5143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dk1"/>
                </a:solidFill>
              </a:rPr>
              <a:t>Schell, U., Simon, S., Sahr, T., Hager, D., Albers, M. F., Kessler, A., Fahrnbauer, F., Trauner, D., Hedberg, C., Buchrieser, C., Hilbi, H. (2015). The α-hydroxyketone LAI-1 regulates motility, Lqs-dependent phosphorylation signalling and gene expression of Legionella pneumophila. https://pubmed.ncbi.nlm.nih.gov/26538361/</a:t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4"/>
          <p:cNvSpPr/>
          <p:nvPr/>
        </p:nvSpPr>
        <p:spPr>
          <a:xfrm>
            <a:off x="626275" y="5186375"/>
            <a:ext cx="17830800" cy="135990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Needs for Advancing the Project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1025" lvl="0" marL="685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 to LAI-1 and plasmid/gene sequences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Lessons Learned 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1025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GFP reporter → simplified design compared with bioluminescence reporter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Future directions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1025" lvl="0" marL="685800" marR="1100453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Refine plasmid (ex. parts </a:t>
            </a:r>
            <a:b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distances between them) and experiment to compare sequences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1025" lvl="0" marL="685800" marR="1100453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 as a useable product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90550" lvl="0" marL="685800" marR="1100453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Detect other pathogens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4"/>
          <p:cNvSpPr txBox="1"/>
          <p:nvPr/>
        </p:nvSpPr>
        <p:spPr>
          <a:xfrm>
            <a:off x="41869741" y="7774703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4"/>
          <p:cNvSpPr/>
          <p:nvPr/>
        </p:nvSpPr>
        <p:spPr>
          <a:xfrm>
            <a:off x="10927125" y="217400"/>
            <a:ext cx="15603000" cy="3154800"/>
          </a:xfrm>
          <a:prstGeom prst="rect">
            <a:avLst/>
          </a:prstGeom>
          <a:solidFill>
            <a:srgbClr val="17365D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Green Stop Light: a </a:t>
            </a:r>
            <a:r>
              <a:rPr b="1" i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Legionella</a:t>
            </a:r>
            <a:r>
              <a:rPr b="1" lang="en-US" sz="7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detector</a:t>
            </a:r>
            <a:endParaRPr sz="7100" u="sng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Aashi Agarwal, Samuel Dillon, Adonai Haile, Eli Leav, Aryan Mirajkar,</a:t>
            </a:r>
            <a:endParaRPr sz="3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Siddharth Nirgudkar, Aprameya Tirupati, Henry Tshabalala, Madhav Kulkarni</a:t>
            </a:r>
            <a:endParaRPr sz="3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3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Acton-Boxborough Regional High School</a:t>
            </a:r>
            <a:endParaRPr b="1" sz="72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253038" y="19252875"/>
            <a:ext cx="3236100" cy="130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975948" y="19604464"/>
            <a:ext cx="3236100" cy="953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4"/>
          <p:cNvPicPr preferRelativeResize="0"/>
          <p:nvPr/>
        </p:nvPicPr>
        <p:blipFill rotWithShape="1">
          <a:blip r:embed="rId5">
            <a:alphaModFix/>
          </a:blip>
          <a:srcRect b="32054" l="0" r="0" t="12687"/>
          <a:stretch/>
        </p:blipFill>
        <p:spPr>
          <a:xfrm>
            <a:off x="26530125" y="141200"/>
            <a:ext cx="10681927" cy="329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05550" y="233653"/>
            <a:ext cx="5583254" cy="3154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4"/>
          <p:cNvPicPr preferRelativeResize="0"/>
          <p:nvPr/>
        </p:nvPicPr>
        <p:blipFill rotWithShape="1">
          <a:blip r:embed="rId7">
            <a:alphaModFix/>
          </a:blip>
          <a:srcRect b="15214" l="0" r="6288" t="9687"/>
          <a:stretch/>
        </p:blipFill>
        <p:spPr>
          <a:xfrm>
            <a:off x="7817725" y="11324425"/>
            <a:ext cx="10252225" cy="703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