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8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1B76D-634C-49F8-8370-35B97D5C131F}"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0E6B1-B7DB-43F4-8374-92C3D80B7C11}" type="slidenum">
              <a:rPr lang="en-US" smtClean="0"/>
              <a:t>‹#›</a:t>
            </a:fld>
            <a:endParaRPr lang="en-US"/>
          </a:p>
        </p:txBody>
      </p:sp>
    </p:spTree>
    <p:extLst>
      <p:ext uri="{BB962C8B-B14F-4D97-AF65-F5344CB8AC3E}">
        <p14:creationId xmlns:p14="http://schemas.microsoft.com/office/powerpoint/2010/main" val="388324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995F-4755-4626-ACDA-05A518220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6CDB1-FD92-4015-8247-F6DA2F06C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C41CB-4E60-4CBE-9675-509544C89230}"/>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665E20FA-4911-4907-B82C-6D58D5F42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CFE56-1336-4A2D-A10B-A6D04F072247}"/>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60185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8441-7F74-413F-B364-E6864A722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96E87-E188-4BEB-A80E-1C16CAE77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A8AEA-882B-4D0E-9847-A91FE4D0C07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092AF16-613B-4F57-B717-A15542E1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FD69-85F1-4893-9F96-B59177F88E4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4900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42DA1-BF6D-4F31-A289-F101DF7B7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499B2-5AAA-45BE-ABA8-1B28B95EA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273D-299A-4399-AD2F-21E3E659308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1B36081-658B-4325-83FB-32AC89700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E7C8C-0748-4E3E-9EC1-955A82DF0CD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8458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4B6A-B014-47B0-BA91-1A97F7589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59656-254D-4D3F-B506-B80930F1A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ADFF-1B1F-4432-969B-973054D07921}"/>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8CD785D0-A4F2-4614-9751-0A27C32F4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9FE60-8FA8-40A4-9F33-0CA44C30A96F}"/>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610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2E85-8961-4769-907B-94D369A4C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0B9D9-E6F9-4754-A2AA-AF5C6C41B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1846-C78D-47E2-A804-D59824609F14}"/>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D73E0A69-0D13-4012-B873-F5DA35756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EA327-C50B-4697-A618-CB652799ABE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8078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E671-5951-4C98-884F-034215C0D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EFD1D-85D8-4181-A62E-26096F750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F5128-D0B9-4FC7-8DE5-41E0BC65F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7B2EB-4A1C-4EC6-A99F-6B2779B50AA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7C352E90-3D2B-4AB8-8DCD-40F0FE265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F49B2-2353-4083-9F2F-C08284D043B3}"/>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8847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7E2B-E0B5-4A8E-9FB2-CED32C138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D3949-337E-472A-9A97-43AAB7EEA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779AA-4135-4851-BA6B-A4EB0BDDA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9F10AE-0078-4CED-AB24-FFD8CD281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F01F1-B6DE-4A06-B22C-00BAD02C8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ACF9C-333E-40F8-B9BB-FDBF89BE307D}"/>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8" name="Footer Placeholder 7">
            <a:extLst>
              <a:ext uri="{FF2B5EF4-FFF2-40B4-BE49-F238E27FC236}">
                <a16:creationId xmlns:a16="http://schemas.microsoft.com/office/drawing/2014/main" id="{D9A44BAB-614F-4D42-843E-299693E62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F8494-8FE1-413B-8B8D-154B6B0724F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421031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58F-A0FB-434A-B1CC-F8798B010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C38C3-CA38-4E84-A0BD-D86841F5EA8E}"/>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4" name="Footer Placeholder 3">
            <a:extLst>
              <a:ext uri="{FF2B5EF4-FFF2-40B4-BE49-F238E27FC236}">
                <a16:creationId xmlns:a16="http://schemas.microsoft.com/office/drawing/2014/main" id="{0A576DC9-E2E2-4F1B-8D33-C73A71C3F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065E6-27A1-49C4-B3BD-B15B83866AFD}"/>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0080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9A72-B39A-4D7E-8EC5-204A78A8BAD2}"/>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3" name="Footer Placeholder 2">
            <a:extLst>
              <a:ext uri="{FF2B5EF4-FFF2-40B4-BE49-F238E27FC236}">
                <a16:creationId xmlns:a16="http://schemas.microsoft.com/office/drawing/2014/main" id="{82A988FE-1375-4298-A67B-33B78B35F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F4082-A7D3-4790-8270-5989F5267F59}"/>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78419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70E-9483-41DD-8392-0FFEB5C61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54AB3-E682-4E53-A962-14E0DBE7A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BE71E-C3D3-4BDA-A615-2D043B46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4A2C6-4DE3-415E-AEA0-2FFA0D400468}"/>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44414DA0-8BA2-4DC6-B346-E65A969EC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44C50-8EAF-4457-8272-B257573D56A2}"/>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337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C17D-FED9-446D-B609-250B1F2E9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95636-5A05-401C-8B6A-86F3D4B68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0236-AAE7-4493-BA0D-E7537D8C4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5074B-1A80-45AB-A3E6-29A41A6E1199}"/>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BF9003B7-BACA-4388-9E60-02855FEA7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2DCB-514D-4995-A259-B62B2A2AD098}"/>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70354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67CE6-F211-46C4-9EE7-FD16F056A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238EA-18C3-4461-A447-D1D998127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B5C60-6B06-4194-9F4E-73AEE7098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9FFD2250-5A7A-4AA8-A6DC-9B322BAD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95E36-784F-4DD4-9471-02BA1C29A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66B7-3762-451B-959E-567F45CD1CB1}" type="slidenum">
              <a:rPr lang="en-US" smtClean="0"/>
              <a:t>‹#›</a:t>
            </a:fld>
            <a:endParaRPr lang="en-US"/>
          </a:p>
        </p:txBody>
      </p:sp>
    </p:spTree>
    <p:extLst>
      <p:ext uri="{BB962C8B-B14F-4D97-AF65-F5344CB8AC3E}">
        <p14:creationId xmlns:p14="http://schemas.microsoft.com/office/powerpoint/2010/main" val="38218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4091393" y="142405"/>
            <a:ext cx="4321800" cy="708000"/>
          </a:xfrm>
          <a:prstGeom prst="rect">
            <a:avLst/>
          </a:prstGeom>
          <a:noFill/>
          <a:ln>
            <a:noFill/>
          </a:ln>
        </p:spPr>
        <p:txBody>
          <a:bodyPr spcFirstLastPara="1" wrap="square" lIns="91425" tIns="45700" rIns="91425" bIns="45700" anchor="t" anchorCtr="0">
            <a:spAutoFit/>
          </a:bodyPr>
          <a:lstStyle/>
          <a:p>
            <a:pPr algn="ctr">
              <a:buClr>
                <a:srgbClr val="000000"/>
              </a:buClr>
              <a:buSzPts val="4000"/>
            </a:pPr>
            <a:r>
              <a:rPr lang="en-US" sz="4000" u="sng">
                <a:solidFill>
                  <a:schemeClr val="dk1"/>
                </a:solidFill>
                <a:latin typeface="Calibri"/>
                <a:ea typeface="Calibri"/>
                <a:cs typeface="Calibri"/>
                <a:sym typeface="Calibri"/>
              </a:rPr>
              <a:t>greeN2grOw</a:t>
            </a:r>
            <a:endParaRPr sz="1400">
              <a:solidFill>
                <a:srgbClr val="000000"/>
              </a:solidFill>
              <a:latin typeface="Arial"/>
              <a:ea typeface="Arial"/>
              <a:cs typeface="Arial"/>
              <a:sym typeface="Arial"/>
            </a:endParaRPr>
          </a:p>
        </p:txBody>
      </p:sp>
      <p:sp>
        <p:nvSpPr>
          <p:cNvPr id="85" name="Google Shape;85;p1"/>
          <p:cNvSpPr txBox="1"/>
          <p:nvPr/>
        </p:nvSpPr>
        <p:spPr>
          <a:xfrm>
            <a:off x="3956750" y="740222"/>
            <a:ext cx="4591200" cy="1015800"/>
          </a:xfrm>
          <a:prstGeom prst="rect">
            <a:avLst/>
          </a:prstGeom>
          <a:noFill/>
          <a:ln>
            <a:noFill/>
          </a:ln>
        </p:spPr>
        <p:txBody>
          <a:bodyPr spcFirstLastPara="1" wrap="square" lIns="91425" tIns="45700" rIns="91425" bIns="45700" anchor="t" anchorCtr="0">
            <a:spAutoFit/>
          </a:bodyPr>
          <a:lstStyle/>
          <a:p>
            <a:pPr algn="ctr">
              <a:buClr>
                <a:srgbClr val="000000"/>
              </a:buClr>
              <a:buSzPts val="2000"/>
            </a:pPr>
            <a:r>
              <a:rPr lang="en-US" sz="2000" i="1" dirty="0">
                <a:solidFill>
                  <a:schemeClr val="dk1"/>
                </a:solidFill>
                <a:latin typeface="Calibri"/>
                <a:ea typeface="Calibri"/>
                <a:cs typeface="Calibri"/>
                <a:sym typeface="Calibri"/>
              </a:rPr>
              <a:t>Angela </a:t>
            </a:r>
            <a:r>
              <a:rPr lang="en-US" sz="2000" i="1" dirty="0" err="1">
                <a:solidFill>
                  <a:schemeClr val="dk1"/>
                </a:solidFill>
                <a:latin typeface="Calibri"/>
                <a:ea typeface="Calibri"/>
                <a:cs typeface="Calibri"/>
                <a:sym typeface="Calibri"/>
              </a:rPr>
              <a:t>Benzigar</a:t>
            </a:r>
            <a:r>
              <a:rPr lang="en-US" sz="2000" i="1" dirty="0">
                <a:solidFill>
                  <a:schemeClr val="dk1"/>
                </a:solidFill>
                <a:latin typeface="Calibri"/>
                <a:ea typeface="Calibri"/>
                <a:cs typeface="Calibri"/>
                <a:sym typeface="Calibri"/>
              </a:rPr>
              <a:t>, Katya </a:t>
            </a:r>
            <a:r>
              <a:rPr lang="en-US" sz="2000" i="1" dirty="0" err="1">
                <a:solidFill>
                  <a:schemeClr val="dk1"/>
                </a:solidFill>
                <a:latin typeface="Calibri"/>
                <a:ea typeface="Calibri"/>
                <a:cs typeface="Calibri"/>
                <a:sym typeface="Calibri"/>
              </a:rPr>
              <a:t>Luchette</a:t>
            </a:r>
            <a:r>
              <a:rPr lang="en-US" sz="2000" i="1" dirty="0">
                <a:solidFill>
                  <a:schemeClr val="dk1"/>
                </a:solidFill>
                <a:latin typeface="Calibri"/>
                <a:ea typeface="Calibri"/>
                <a:cs typeface="Calibri"/>
                <a:sym typeface="Calibri"/>
              </a:rPr>
              <a:t>, Olivia </a:t>
            </a:r>
            <a:r>
              <a:rPr lang="en-US" sz="2000" i="1" dirty="0" err="1">
                <a:solidFill>
                  <a:schemeClr val="dk1"/>
                </a:solidFill>
                <a:latin typeface="Calibri"/>
                <a:ea typeface="Calibri"/>
                <a:cs typeface="Calibri"/>
                <a:sym typeface="Calibri"/>
              </a:rPr>
              <a:t>Tagg</a:t>
            </a:r>
            <a:r>
              <a:rPr lang="en-US" sz="2000" i="1" dirty="0">
                <a:solidFill>
                  <a:schemeClr val="dk1"/>
                </a:solidFill>
                <a:latin typeface="Calibri"/>
                <a:ea typeface="Calibri"/>
                <a:cs typeface="Calibri"/>
                <a:sym typeface="Calibri"/>
              </a:rPr>
              <a:t>, Audrey Weaver, </a:t>
            </a:r>
            <a:r>
              <a:rPr lang="en-US" sz="2000" i="1" dirty="0" err="1">
                <a:solidFill>
                  <a:schemeClr val="dk1"/>
                </a:solidFill>
                <a:latin typeface="Calibri"/>
                <a:ea typeface="Calibri"/>
                <a:cs typeface="Calibri"/>
                <a:sym typeface="Calibri"/>
              </a:rPr>
              <a:t>Junhao</a:t>
            </a:r>
            <a:r>
              <a:rPr lang="en-US" sz="2000" i="1" dirty="0">
                <a:solidFill>
                  <a:schemeClr val="dk1"/>
                </a:solidFill>
                <a:latin typeface="Calibri"/>
                <a:ea typeface="Calibri"/>
                <a:cs typeface="Calibri"/>
                <a:sym typeface="Calibri"/>
              </a:rPr>
              <a:t> Zhang</a:t>
            </a:r>
            <a:endParaRPr sz="2000" i="1" dirty="0">
              <a:solidFill>
                <a:schemeClr val="dk1"/>
              </a:solidFill>
              <a:latin typeface="Calibri"/>
              <a:ea typeface="Calibri"/>
              <a:cs typeface="Calibri"/>
              <a:sym typeface="Calibri"/>
            </a:endParaRPr>
          </a:p>
          <a:p>
            <a:pPr algn="ctr">
              <a:buClr>
                <a:srgbClr val="000000"/>
              </a:buClr>
              <a:buSzPts val="2000"/>
            </a:pPr>
            <a:r>
              <a:rPr lang="en-US" sz="2000" i="1" dirty="0">
                <a:solidFill>
                  <a:schemeClr val="dk1"/>
                </a:solidFill>
                <a:latin typeface="Calibri"/>
                <a:ea typeface="Calibri"/>
                <a:cs typeface="Calibri"/>
                <a:sym typeface="Calibri"/>
              </a:rPr>
              <a:t>Western Reserve Academy</a:t>
            </a:r>
            <a:endParaRPr sz="1200" dirty="0">
              <a:solidFill>
                <a:srgbClr val="000000"/>
              </a:solidFill>
              <a:latin typeface="Arial"/>
              <a:ea typeface="Arial"/>
              <a:cs typeface="Arial"/>
              <a:sym typeface="Arial"/>
            </a:endParaRPr>
          </a:p>
        </p:txBody>
      </p:sp>
      <p:sp>
        <p:nvSpPr>
          <p:cNvPr id="86" name="Google Shape;86;p1"/>
          <p:cNvSpPr txBox="1"/>
          <p:nvPr/>
        </p:nvSpPr>
        <p:spPr>
          <a:xfrm>
            <a:off x="1965000" y="1614800"/>
            <a:ext cx="8262000" cy="2601300"/>
          </a:xfrm>
          <a:prstGeom prst="rect">
            <a:avLst/>
          </a:prstGeom>
          <a:noFill/>
          <a:ln>
            <a:noFill/>
          </a:ln>
        </p:spPr>
        <p:txBody>
          <a:bodyPr spcFirstLastPara="1" wrap="square" lIns="91425" tIns="45700" rIns="91425" bIns="45700" anchor="t" anchorCtr="0">
            <a:spAutoFit/>
          </a:bodyPr>
          <a:lstStyle/>
          <a:p>
            <a:pPr marL="342900" indent="-323850">
              <a:buClr>
                <a:schemeClr val="dk1"/>
              </a:buClr>
              <a:buSzPts val="1900"/>
              <a:buFont typeface="Arial"/>
              <a:buChar char="•"/>
            </a:pPr>
            <a:r>
              <a:rPr lang="en-US" sz="1900">
                <a:solidFill>
                  <a:schemeClr val="dk1"/>
                </a:solidFill>
                <a:latin typeface="Calibri"/>
                <a:ea typeface="Calibri"/>
                <a:cs typeface="Calibri"/>
                <a:sym typeface="Calibri"/>
              </a:rPr>
              <a:t>Nitrous oxide is a harmful greenhouse gas more potent than CO</a:t>
            </a:r>
            <a:r>
              <a:rPr lang="en-US" sz="1900" baseline="-25000">
                <a:solidFill>
                  <a:schemeClr val="dk1"/>
                </a:solidFill>
                <a:latin typeface="Calibri"/>
                <a:ea typeface="Calibri"/>
                <a:cs typeface="Calibri"/>
                <a:sym typeface="Calibri"/>
              </a:rPr>
              <a:t>2</a:t>
            </a:r>
            <a:r>
              <a:rPr lang="en-US" sz="1900">
                <a:solidFill>
                  <a:schemeClr val="dk1"/>
                </a:solidFill>
                <a:latin typeface="Calibri"/>
                <a:ea typeface="Calibri"/>
                <a:cs typeface="Calibri"/>
                <a:sym typeface="Calibri"/>
              </a:rPr>
              <a:t>. It is produced by the burning of fossil fuels as well as the production and use of fertilizer. Our team aims to decrease the concentration of nitrous oxide in the atmosphere by inserting nitrous oxide reductase into plants.</a:t>
            </a:r>
            <a:endParaRPr sz="1100">
              <a:solidFill>
                <a:srgbClr val="000000"/>
              </a:solidFill>
              <a:latin typeface="Arial"/>
              <a:ea typeface="Arial"/>
              <a:cs typeface="Arial"/>
              <a:sym typeface="Arial"/>
            </a:endParaRPr>
          </a:p>
          <a:p>
            <a:pPr marL="457200"/>
            <a:endParaRPr sz="1900">
              <a:solidFill>
                <a:schemeClr val="dk1"/>
              </a:solidFill>
              <a:latin typeface="Calibri"/>
              <a:ea typeface="Calibri"/>
              <a:cs typeface="Calibri"/>
              <a:sym typeface="Calibri"/>
            </a:endParaRPr>
          </a:p>
          <a:p>
            <a:pPr marL="342900" indent="-323850">
              <a:buClr>
                <a:schemeClr val="dk1"/>
              </a:buClr>
              <a:buSzPts val="1900"/>
              <a:buFont typeface="Arial"/>
              <a:buChar char="•"/>
            </a:pPr>
            <a:r>
              <a:rPr lang="en-US" sz="1900">
                <a:solidFill>
                  <a:schemeClr val="dk1"/>
                </a:solidFill>
                <a:latin typeface="Calibri"/>
                <a:ea typeface="Calibri"/>
                <a:cs typeface="Calibri"/>
                <a:sym typeface="Calibri"/>
              </a:rPr>
              <a:t>We are going to use Floral-Dip Transformation to insert bacterial gene nosZ, which synthesizes the protein that breaks down N</a:t>
            </a:r>
            <a:r>
              <a:rPr lang="en-US" sz="1900" baseline="-25000">
                <a:solidFill>
                  <a:schemeClr val="dk1"/>
                </a:solidFill>
                <a:latin typeface="Calibri"/>
                <a:ea typeface="Calibri"/>
                <a:cs typeface="Calibri"/>
                <a:sym typeface="Calibri"/>
              </a:rPr>
              <a:t>2</a:t>
            </a:r>
            <a:r>
              <a:rPr lang="en-US" sz="1900">
                <a:solidFill>
                  <a:schemeClr val="dk1"/>
                </a:solidFill>
                <a:latin typeface="Calibri"/>
                <a:ea typeface="Calibri"/>
                <a:cs typeface="Calibri"/>
                <a:sym typeface="Calibri"/>
              </a:rPr>
              <a:t>O into nitrogen gas, into </a:t>
            </a:r>
            <a:r>
              <a:rPr lang="en-US" sz="1900" i="1">
                <a:solidFill>
                  <a:schemeClr val="dk1"/>
                </a:solidFill>
                <a:latin typeface="Calibri"/>
                <a:ea typeface="Calibri"/>
                <a:cs typeface="Calibri"/>
                <a:sym typeface="Calibri"/>
              </a:rPr>
              <a:t>Oryza sativa</a:t>
            </a:r>
            <a:r>
              <a:rPr lang="en-US" sz="1900">
                <a:solidFill>
                  <a:schemeClr val="dk1"/>
                </a:solidFill>
                <a:latin typeface="Calibri"/>
                <a:ea typeface="Calibri"/>
                <a:cs typeface="Calibri"/>
                <a:sym typeface="Calibri"/>
              </a:rPr>
              <a:t> (rice) </a:t>
            </a:r>
            <a:endParaRPr sz="1900">
              <a:solidFill>
                <a:schemeClr val="dk1"/>
              </a:solidFill>
              <a:latin typeface="Calibri"/>
              <a:ea typeface="Calibri"/>
              <a:cs typeface="Calibri"/>
              <a:sym typeface="Calibri"/>
            </a:endParaRPr>
          </a:p>
          <a:p>
            <a:pPr marL="457200"/>
            <a:endParaRPr sz="1100">
              <a:solidFill>
                <a:srgbClr val="000000"/>
              </a:solidFill>
              <a:latin typeface="Arial"/>
              <a:ea typeface="Arial"/>
              <a:cs typeface="Arial"/>
              <a:sym typeface="Arial"/>
            </a:endParaRPr>
          </a:p>
        </p:txBody>
      </p:sp>
      <p:pic>
        <p:nvPicPr>
          <p:cNvPr id="87" name="Google Shape;87;p1"/>
          <p:cNvPicPr preferRelativeResize="0"/>
          <p:nvPr/>
        </p:nvPicPr>
        <p:blipFill rotWithShape="1">
          <a:blip r:embed="rId5">
            <a:alphaModFix/>
          </a:blip>
          <a:srcRect t="16184" b="36685"/>
          <a:stretch/>
        </p:blipFill>
        <p:spPr>
          <a:xfrm>
            <a:off x="8971500" y="6412100"/>
            <a:ext cx="1696500" cy="445900"/>
          </a:xfrm>
          <a:prstGeom prst="rect">
            <a:avLst/>
          </a:prstGeom>
          <a:noFill/>
          <a:ln>
            <a:noFill/>
          </a:ln>
        </p:spPr>
      </p:pic>
      <p:cxnSp>
        <p:nvCxnSpPr>
          <p:cNvPr id="88" name="Google Shape;88;p1"/>
          <p:cNvCxnSpPr/>
          <p:nvPr/>
        </p:nvCxnSpPr>
        <p:spPr>
          <a:xfrm>
            <a:off x="1524000" y="6423950"/>
            <a:ext cx="9144000" cy="13800"/>
          </a:xfrm>
          <a:prstGeom prst="straightConnector1">
            <a:avLst/>
          </a:prstGeom>
          <a:noFill/>
          <a:ln w="19050" cap="flat" cmpd="sng">
            <a:solidFill>
              <a:schemeClr val="accent1"/>
            </a:solidFill>
            <a:prstDash val="solid"/>
            <a:round/>
            <a:headEnd type="none" w="sm" len="sm"/>
            <a:tailEnd type="none" w="sm" len="sm"/>
          </a:ln>
        </p:spPr>
      </p:cxnSp>
      <p:pic>
        <p:nvPicPr>
          <p:cNvPr id="89" name="Google Shape;89;p1"/>
          <p:cNvPicPr preferRelativeResize="0"/>
          <p:nvPr/>
        </p:nvPicPr>
        <p:blipFill rotWithShape="1">
          <a:blip r:embed="rId6">
            <a:alphaModFix/>
          </a:blip>
          <a:srcRect t="2798" b="6324"/>
          <a:stretch/>
        </p:blipFill>
        <p:spPr>
          <a:xfrm>
            <a:off x="2229776" y="4013476"/>
            <a:ext cx="3419219" cy="2262999"/>
          </a:xfrm>
          <a:prstGeom prst="rect">
            <a:avLst/>
          </a:prstGeom>
          <a:noFill/>
          <a:ln w="9525" cap="flat" cmpd="sng">
            <a:solidFill>
              <a:srgbClr val="595959"/>
            </a:solidFill>
            <a:prstDash val="solid"/>
            <a:round/>
            <a:headEnd type="none" w="sm" len="sm"/>
            <a:tailEnd type="none" w="sm" len="sm"/>
          </a:ln>
        </p:spPr>
      </p:pic>
      <p:pic>
        <p:nvPicPr>
          <p:cNvPr id="90" name="Google Shape;90;p1"/>
          <p:cNvPicPr preferRelativeResize="0"/>
          <p:nvPr/>
        </p:nvPicPr>
        <p:blipFill>
          <a:blip r:embed="rId7">
            <a:alphaModFix/>
          </a:blip>
          <a:stretch>
            <a:fillRect/>
          </a:stretch>
        </p:blipFill>
        <p:spPr>
          <a:xfrm>
            <a:off x="5958000" y="4267476"/>
            <a:ext cx="4269000" cy="1613275"/>
          </a:xfrm>
          <a:prstGeom prst="rect">
            <a:avLst/>
          </a:prstGeom>
          <a:noFill/>
          <a:ln>
            <a:noFill/>
          </a:ln>
        </p:spPr>
      </p:pic>
      <p:pic>
        <p:nvPicPr>
          <p:cNvPr id="2" name="LST-Audio">
            <a:hlinkClick r:id="" action="ppaction://media"/>
            <a:extLst>
              <a:ext uri="{FF2B5EF4-FFF2-40B4-BE49-F238E27FC236}">
                <a16:creationId xmlns:a16="http://schemas.microsoft.com/office/drawing/2014/main" id="{008C4D6C-4B41-4FB5-900D-671BC0275D4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20600" y="3076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101</Words>
  <Application>Microsoft Office PowerPoint</Application>
  <PresentationFormat>Widescreen</PresentationFormat>
  <Paragraphs>6</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Ovitt, Stephanie</dc:creator>
  <cp:lastModifiedBy>Ovitt, Stephanie</cp:lastModifiedBy>
  <cp:revision>16</cp:revision>
  <dcterms:created xsi:type="dcterms:W3CDTF">2022-03-29T16:07:39Z</dcterms:created>
  <dcterms:modified xsi:type="dcterms:W3CDTF">2022-03-29T16:24:06Z</dcterms:modified>
</cp:coreProperties>
</file>