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04"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1B76D-634C-49F8-8370-35B97D5C131F}"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0E6B1-B7DB-43F4-8374-92C3D80B7C11}" type="slidenum">
              <a:rPr lang="en-US" smtClean="0"/>
              <a:t>‹#›</a:t>
            </a:fld>
            <a:endParaRPr lang="en-US"/>
          </a:p>
        </p:txBody>
      </p:sp>
    </p:spTree>
    <p:extLst>
      <p:ext uri="{BB962C8B-B14F-4D97-AF65-F5344CB8AC3E}">
        <p14:creationId xmlns:p14="http://schemas.microsoft.com/office/powerpoint/2010/main" val="388324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995F-4755-4626-ACDA-05A5182206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66CDB1-FD92-4015-8247-F6DA2F06C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2C41CB-4E60-4CBE-9675-509544C89230}"/>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665E20FA-4911-4907-B82C-6D58D5F42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CFE56-1336-4A2D-A10B-A6D04F072247}"/>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3601856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8441-7F74-413F-B364-E6864A7224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796E87-E188-4BEB-A80E-1C16CAE77A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A8AEA-882B-4D0E-9847-A91FE4D0C07A}"/>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1092AF16-613B-4F57-B717-A15542E1A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3FD69-85F1-4893-9F96-B59177F88E4C}"/>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249004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E42DA1-BF6D-4F31-A289-F101DF7B70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8499B2-5AAA-45BE-ABA8-1B28B95EA7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F273D-299A-4399-AD2F-21E3E659308A}"/>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11B36081-658B-4325-83FB-32AC89700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FE7C8C-0748-4E3E-9EC1-955A82DF0CDC}"/>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84589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4B6A-B014-47B0-BA91-1A97F7589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559656-254D-4D3F-B506-B80930F1A4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BADFF-1B1F-4432-969B-973054D07921}"/>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8CD785D0-A4F2-4614-9751-0A27C32F4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9FE60-8FA8-40A4-9F33-0CA44C30A96F}"/>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156100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2E85-8961-4769-907B-94D369A4CD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50B9D9-E6F9-4754-A2AA-AF5C6C41BF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61846-C78D-47E2-A804-D59824609F14}"/>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D73E0A69-0D13-4012-B873-F5DA35756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EA327-C50B-4697-A618-CB652799ABE5}"/>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180789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E671-5951-4C98-884F-034215C0D0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8EFD1D-85D8-4181-A62E-26096F7504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6F5128-D0B9-4FC7-8DE5-41E0BC65FB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07B2EB-4A1C-4EC6-A99F-6B2779B50AAA}"/>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6" name="Footer Placeholder 5">
            <a:extLst>
              <a:ext uri="{FF2B5EF4-FFF2-40B4-BE49-F238E27FC236}">
                <a16:creationId xmlns:a16="http://schemas.microsoft.com/office/drawing/2014/main" id="{7C352E90-3D2B-4AB8-8DCD-40F0FE2656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F49B2-2353-4083-9F2F-C08284D043B3}"/>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158847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7E2B-E0B5-4A8E-9FB2-CED32C1386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FD3949-337E-472A-9A97-43AAB7EEA6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1779AA-4135-4851-BA6B-A4EB0BDDA3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9F10AE-0078-4CED-AB24-FFD8CD281A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F01F1-B6DE-4A06-B22C-00BAD02C82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EACF9C-333E-40F8-B9BB-FDBF89BE307D}"/>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8" name="Footer Placeholder 7">
            <a:extLst>
              <a:ext uri="{FF2B5EF4-FFF2-40B4-BE49-F238E27FC236}">
                <a16:creationId xmlns:a16="http://schemas.microsoft.com/office/drawing/2014/main" id="{D9A44BAB-614F-4D42-843E-299693E625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0F8494-8FE1-413B-8B8D-154B6B0724F5}"/>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421031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658F-A0FB-434A-B1CC-F8798B0108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5C38C3-CA38-4E84-A0BD-D86841F5EA8E}"/>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4" name="Footer Placeholder 3">
            <a:extLst>
              <a:ext uri="{FF2B5EF4-FFF2-40B4-BE49-F238E27FC236}">
                <a16:creationId xmlns:a16="http://schemas.microsoft.com/office/drawing/2014/main" id="{0A576DC9-E2E2-4F1B-8D33-C73A71C3F3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7065E6-27A1-49C4-B3BD-B15B83866AFD}"/>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330080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F59A72-B39A-4D7E-8EC5-204A78A8BAD2}"/>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3" name="Footer Placeholder 2">
            <a:extLst>
              <a:ext uri="{FF2B5EF4-FFF2-40B4-BE49-F238E27FC236}">
                <a16:creationId xmlns:a16="http://schemas.microsoft.com/office/drawing/2014/main" id="{82A988FE-1375-4298-A67B-33B78B35FB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7F4082-A7D3-4790-8270-5989F5267F59}"/>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278419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D70E-9483-41DD-8392-0FFEB5C61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C54AB3-E682-4E53-A962-14E0DBE7AC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FBE71E-C3D3-4BDA-A615-2D043B464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4A2C6-4DE3-415E-AEA0-2FFA0D400468}"/>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6" name="Footer Placeholder 5">
            <a:extLst>
              <a:ext uri="{FF2B5EF4-FFF2-40B4-BE49-F238E27FC236}">
                <a16:creationId xmlns:a16="http://schemas.microsoft.com/office/drawing/2014/main" id="{44414DA0-8BA2-4DC6-B346-E65A969EC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B44C50-8EAF-4457-8272-B257573D56A2}"/>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33337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6C17D-FED9-446D-B609-250B1F2E96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295636-5A05-401C-8B6A-86F3D4B68E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810236-AAE7-4493-BA0D-E7537D8C4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35074B-1A80-45AB-A3E6-29A41A6E1199}"/>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6" name="Footer Placeholder 5">
            <a:extLst>
              <a:ext uri="{FF2B5EF4-FFF2-40B4-BE49-F238E27FC236}">
                <a16:creationId xmlns:a16="http://schemas.microsoft.com/office/drawing/2014/main" id="{BF9003B7-BACA-4388-9E60-02855FEA7B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842DCB-514D-4995-A259-B62B2A2AD098}"/>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70354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467CE6-F211-46C4-9EE7-FD16F056A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C238EA-18C3-4461-A447-D1D9981272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B5C60-6B06-4194-9F4E-73AEE70989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9FFD2250-5A7A-4AA8-A6DC-9B322BAD2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C95E36-784F-4DD4-9471-02BA1C29A2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366B7-3762-451B-959E-567F45CD1CB1}" type="slidenum">
              <a:rPr lang="en-US" smtClean="0"/>
              <a:t>‹#›</a:t>
            </a:fld>
            <a:endParaRPr lang="en-US"/>
          </a:p>
        </p:txBody>
      </p:sp>
    </p:spTree>
    <p:extLst>
      <p:ext uri="{BB962C8B-B14F-4D97-AF65-F5344CB8AC3E}">
        <p14:creationId xmlns:p14="http://schemas.microsoft.com/office/powerpoint/2010/main" val="382181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2641204" y="188375"/>
            <a:ext cx="6909600" cy="461700"/>
          </a:xfrm>
          <a:prstGeom prst="rect">
            <a:avLst/>
          </a:prstGeom>
          <a:noFill/>
          <a:ln>
            <a:noFill/>
          </a:ln>
        </p:spPr>
        <p:txBody>
          <a:bodyPr spcFirstLastPara="1" wrap="square" lIns="91425" tIns="45700" rIns="91425" bIns="45700" anchor="t" anchorCtr="0">
            <a:spAutoFit/>
          </a:bodyPr>
          <a:lstStyle/>
          <a:p>
            <a:pPr algn="ctr">
              <a:buClr>
                <a:srgbClr val="000000"/>
              </a:buClr>
              <a:buSzPts val="4000"/>
            </a:pPr>
            <a:r>
              <a:rPr lang="en-US" sz="2400" u="sng">
                <a:solidFill>
                  <a:schemeClr val="dk1"/>
                </a:solidFill>
                <a:latin typeface="Calibri"/>
                <a:ea typeface="Calibri"/>
                <a:cs typeface="Calibri"/>
                <a:sym typeface="Calibri"/>
              </a:rPr>
              <a:t>Modifying Algae to Combat Microplastic Pollution</a:t>
            </a:r>
            <a:endParaRPr sz="2400">
              <a:solidFill>
                <a:srgbClr val="000000"/>
              </a:solidFill>
              <a:latin typeface="Arial"/>
              <a:ea typeface="Arial"/>
              <a:cs typeface="Arial"/>
              <a:sym typeface="Arial"/>
            </a:endParaRPr>
          </a:p>
        </p:txBody>
      </p:sp>
      <p:sp>
        <p:nvSpPr>
          <p:cNvPr id="85" name="Google Shape;85;p13"/>
          <p:cNvSpPr txBox="1"/>
          <p:nvPr/>
        </p:nvSpPr>
        <p:spPr>
          <a:xfrm>
            <a:off x="3800400" y="650086"/>
            <a:ext cx="4591200" cy="923289"/>
          </a:xfrm>
          <a:prstGeom prst="rect">
            <a:avLst/>
          </a:prstGeom>
          <a:noFill/>
          <a:ln>
            <a:noFill/>
          </a:ln>
        </p:spPr>
        <p:txBody>
          <a:bodyPr spcFirstLastPara="1" wrap="square" lIns="91425" tIns="45700" rIns="91425" bIns="45700" anchor="t" anchorCtr="0">
            <a:spAutoFit/>
          </a:bodyPr>
          <a:lstStyle/>
          <a:p>
            <a:pPr algn="ctr">
              <a:buClr>
                <a:srgbClr val="000000"/>
              </a:buClr>
              <a:buSzPts val="2000"/>
            </a:pPr>
            <a:r>
              <a:rPr lang="en-US" sz="1200" i="1" dirty="0">
                <a:solidFill>
                  <a:schemeClr val="dk1"/>
                </a:solidFill>
                <a:latin typeface="Calibri"/>
                <a:ea typeface="Calibri"/>
                <a:cs typeface="Calibri"/>
                <a:sym typeface="Calibri"/>
              </a:rPr>
              <a:t>Gabriel </a:t>
            </a:r>
            <a:r>
              <a:rPr lang="en-US" sz="1200" i="1" dirty="0" err="1">
                <a:solidFill>
                  <a:schemeClr val="dk1"/>
                </a:solidFill>
                <a:latin typeface="Calibri"/>
                <a:ea typeface="Calibri"/>
                <a:cs typeface="Calibri"/>
                <a:sym typeface="Calibri"/>
              </a:rPr>
              <a:t>Crothall</a:t>
            </a:r>
            <a:r>
              <a:rPr lang="en-US" sz="1200" i="1" dirty="0">
                <a:solidFill>
                  <a:schemeClr val="dk1"/>
                </a:solidFill>
                <a:latin typeface="Calibri"/>
                <a:ea typeface="Calibri"/>
                <a:cs typeface="Calibri"/>
                <a:sym typeface="Calibri"/>
              </a:rPr>
              <a:t>, Larry Huang, Aakash Jha, Chris Ji, Maria </a:t>
            </a:r>
            <a:r>
              <a:rPr lang="en-US" sz="1200" i="1" dirty="0" err="1">
                <a:solidFill>
                  <a:schemeClr val="dk1"/>
                </a:solidFill>
                <a:latin typeface="Calibri"/>
                <a:ea typeface="Calibri"/>
                <a:cs typeface="Calibri"/>
                <a:sym typeface="Calibri"/>
              </a:rPr>
              <a:t>Karakousis</a:t>
            </a:r>
            <a:r>
              <a:rPr lang="en-US" sz="1200" i="1" dirty="0">
                <a:solidFill>
                  <a:schemeClr val="dk1"/>
                </a:solidFill>
                <a:latin typeface="Calibri"/>
                <a:ea typeface="Calibri"/>
                <a:cs typeface="Calibri"/>
                <a:sym typeface="Calibri"/>
              </a:rPr>
              <a:t>, Tino </a:t>
            </a:r>
            <a:r>
              <a:rPr lang="en-US" sz="1200" i="1" dirty="0" err="1">
                <a:solidFill>
                  <a:schemeClr val="dk1"/>
                </a:solidFill>
                <a:latin typeface="Calibri"/>
                <a:ea typeface="Calibri"/>
                <a:cs typeface="Calibri"/>
                <a:sym typeface="Calibri"/>
              </a:rPr>
              <a:t>Karakousis</a:t>
            </a:r>
            <a:r>
              <a:rPr lang="en-US" sz="1200" i="1" dirty="0">
                <a:solidFill>
                  <a:schemeClr val="dk1"/>
                </a:solidFill>
                <a:latin typeface="Calibri"/>
                <a:ea typeface="Calibri"/>
                <a:cs typeface="Calibri"/>
                <a:sym typeface="Calibri"/>
              </a:rPr>
              <a:t>, Justin Liu, Yehuda Mahlab, Neel </a:t>
            </a:r>
            <a:r>
              <a:rPr lang="en-US" sz="1200" i="1" dirty="0" err="1">
                <a:solidFill>
                  <a:schemeClr val="dk1"/>
                </a:solidFill>
                <a:latin typeface="Calibri"/>
                <a:ea typeface="Calibri"/>
                <a:cs typeface="Calibri"/>
                <a:sym typeface="Calibri"/>
              </a:rPr>
              <a:t>Pandula</a:t>
            </a:r>
            <a:r>
              <a:rPr lang="en-US" sz="1200" i="1" dirty="0">
                <a:solidFill>
                  <a:schemeClr val="dk1"/>
                </a:solidFill>
                <a:latin typeface="Calibri"/>
                <a:ea typeface="Calibri"/>
                <a:cs typeface="Calibri"/>
                <a:sym typeface="Calibri"/>
              </a:rPr>
              <a:t>, Liam Silverberg</a:t>
            </a:r>
            <a:endParaRPr sz="1200" i="1" dirty="0">
              <a:solidFill>
                <a:schemeClr val="dk1"/>
              </a:solidFill>
              <a:latin typeface="Calibri"/>
              <a:ea typeface="Calibri"/>
              <a:cs typeface="Calibri"/>
              <a:sym typeface="Calibri"/>
            </a:endParaRPr>
          </a:p>
          <a:p>
            <a:pPr algn="ctr">
              <a:buClr>
                <a:srgbClr val="000000"/>
              </a:buClr>
              <a:buSzPts val="2000"/>
            </a:pPr>
            <a:r>
              <a:rPr lang="en-US" i="1" dirty="0">
                <a:solidFill>
                  <a:schemeClr val="dk1"/>
                </a:solidFill>
                <a:latin typeface="Calibri"/>
                <a:ea typeface="Calibri"/>
                <a:cs typeface="Calibri"/>
                <a:sym typeface="Calibri"/>
              </a:rPr>
              <a:t>Julia R. Masterman, Philadelphia PA</a:t>
            </a:r>
            <a:endParaRPr sz="600" dirty="0">
              <a:solidFill>
                <a:srgbClr val="000000"/>
              </a:solidFill>
              <a:latin typeface="Arial"/>
              <a:ea typeface="Arial"/>
              <a:cs typeface="Arial"/>
              <a:sym typeface="Arial"/>
            </a:endParaRPr>
          </a:p>
        </p:txBody>
      </p:sp>
      <p:sp>
        <p:nvSpPr>
          <p:cNvPr id="86" name="Google Shape;86;p13"/>
          <p:cNvSpPr txBox="1"/>
          <p:nvPr/>
        </p:nvSpPr>
        <p:spPr>
          <a:xfrm>
            <a:off x="1678450" y="1592200"/>
            <a:ext cx="4853100" cy="5064000"/>
          </a:xfrm>
          <a:prstGeom prst="rect">
            <a:avLst/>
          </a:prstGeom>
          <a:noFill/>
          <a:ln>
            <a:noFill/>
          </a:ln>
        </p:spPr>
        <p:txBody>
          <a:bodyPr spcFirstLastPara="1" wrap="square" lIns="91425" tIns="45700" rIns="91425" bIns="45700" anchor="t" anchorCtr="0">
            <a:spAutoFit/>
          </a:bodyPr>
          <a:lstStyle/>
          <a:p>
            <a:r>
              <a:rPr lang="en-US" sz="1900">
                <a:solidFill>
                  <a:schemeClr val="dk1"/>
                </a:solidFill>
                <a:latin typeface="Times New Roman"/>
                <a:ea typeface="Times New Roman"/>
                <a:cs typeface="Times New Roman"/>
                <a:sym typeface="Times New Roman"/>
              </a:rPr>
              <a:t>Although there have been many solutions developed to deal with larger plastics, their counterparts microplastics, are much more difficult to address. </a:t>
            </a:r>
            <a:endParaRPr sz="1900">
              <a:solidFill>
                <a:schemeClr val="dk1"/>
              </a:solidFill>
              <a:latin typeface="Times New Roman"/>
              <a:ea typeface="Times New Roman"/>
              <a:cs typeface="Times New Roman"/>
              <a:sym typeface="Times New Roman"/>
            </a:endParaRPr>
          </a:p>
          <a:p>
            <a:pPr>
              <a:buClr>
                <a:schemeClr val="dk1"/>
              </a:buClr>
              <a:buSzPts val="1100"/>
            </a:pPr>
            <a:r>
              <a:rPr lang="en-US" sz="1900" b="1">
                <a:solidFill>
                  <a:schemeClr val="dk1"/>
                </a:solidFill>
                <a:latin typeface="Times New Roman"/>
                <a:ea typeface="Times New Roman"/>
                <a:cs typeface="Times New Roman"/>
                <a:sym typeface="Times New Roman"/>
              </a:rPr>
              <a:t>Our project aims to engineer ostreococcus, a a strain of filamentous algae, to absorb microplastics, efficiently retain them, and then produce luminescence to indicate that absorption of microplastics is complete.</a:t>
            </a:r>
            <a:r>
              <a:rPr lang="en-US" sz="1900">
                <a:solidFill>
                  <a:schemeClr val="dk1"/>
                </a:solidFill>
                <a:latin typeface="Times New Roman"/>
                <a:ea typeface="Times New Roman"/>
                <a:cs typeface="Times New Roman"/>
                <a:sym typeface="Times New Roman"/>
              </a:rPr>
              <a:t> The algae would also be altered so as to prevent rapid reproduction and mitigate the formation of harmful algal blooms. Once the engineered algae has served its function and outputs its signal, the algae would be removed from the water body and the high microplastic concentration along with it. </a:t>
            </a:r>
            <a:endParaRPr sz="1900">
              <a:solidFill>
                <a:schemeClr val="dk1"/>
              </a:solidFill>
              <a:latin typeface="Times New Roman"/>
              <a:ea typeface="Times New Roman"/>
              <a:cs typeface="Times New Roman"/>
              <a:sym typeface="Times New Roman"/>
            </a:endParaRPr>
          </a:p>
          <a:p>
            <a:endParaRPr sz="1900">
              <a:solidFill>
                <a:schemeClr val="dk1"/>
              </a:solidFill>
              <a:latin typeface="Calibri"/>
              <a:ea typeface="Calibri"/>
              <a:cs typeface="Calibri"/>
              <a:sym typeface="Calibri"/>
            </a:endParaRPr>
          </a:p>
        </p:txBody>
      </p:sp>
      <p:pic>
        <p:nvPicPr>
          <p:cNvPr id="87" name="Google Shape;87;p13"/>
          <p:cNvPicPr preferRelativeResize="0"/>
          <p:nvPr/>
        </p:nvPicPr>
        <p:blipFill rotWithShape="1">
          <a:blip r:embed="rId5">
            <a:alphaModFix/>
          </a:blip>
          <a:srcRect t="16184" b="36685"/>
          <a:stretch/>
        </p:blipFill>
        <p:spPr>
          <a:xfrm>
            <a:off x="8971500" y="6412100"/>
            <a:ext cx="1696500" cy="445900"/>
          </a:xfrm>
          <a:prstGeom prst="rect">
            <a:avLst/>
          </a:prstGeom>
          <a:noFill/>
          <a:ln>
            <a:noFill/>
          </a:ln>
        </p:spPr>
      </p:pic>
      <p:cxnSp>
        <p:nvCxnSpPr>
          <p:cNvPr id="88" name="Google Shape;88;p13"/>
          <p:cNvCxnSpPr/>
          <p:nvPr/>
        </p:nvCxnSpPr>
        <p:spPr>
          <a:xfrm>
            <a:off x="1524000" y="6423950"/>
            <a:ext cx="9144000" cy="13800"/>
          </a:xfrm>
          <a:prstGeom prst="straightConnector1">
            <a:avLst/>
          </a:prstGeom>
          <a:noFill/>
          <a:ln w="19050" cap="flat" cmpd="sng">
            <a:solidFill>
              <a:schemeClr val="accent1"/>
            </a:solidFill>
            <a:prstDash val="solid"/>
            <a:round/>
            <a:headEnd type="none" w="sm" len="sm"/>
            <a:tailEnd type="none" w="sm" len="sm"/>
          </a:ln>
        </p:spPr>
      </p:cxnSp>
      <p:sp>
        <p:nvSpPr>
          <p:cNvPr id="89" name="Google Shape;89;p13"/>
          <p:cNvSpPr txBox="1"/>
          <p:nvPr/>
        </p:nvSpPr>
        <p:spPr>
          <a:xfrm>
            <a:off x="6531550" y="3670563"/>
            <a:ext cx="4105500" cy="2724300"/>
          </a:xfrm>
          <a:prstGeom prst="rect">
            <a:avLst/>
          </a:prstGeom>
          <a:noFill/>
          <a:ln>
            <a:noFill/>
          </a:ln>
        </p:spPr>
        <p:txBody>
          <a:bodyPr spcFirstLastPara="1" wrap="square" lIns="91425" tIns="91425" rIns="91425" bIns="91425" anchor="t" anchorCtr="0">
            <a:spAutoFit/>
          </a:bodyPr>
          <a:lstStyle/>
          <a:p>
            <a:r>
              <a:rPr lang="en-US" sz="1500">
                <a:solidFill>
                  <a:schemeClr val="dk1"/>
                </a:solidFill>
                <a:latin typeface="Times New Roman"/>
                <a:ea typeface="Times New Roman"/>
                <a:cs typeface="Times New Roman"/>
                <a:sym typeface="Times New Roman"/>
              </a:rPr>
              <a:t>A plasmid will be constructed using bio-blocks (pre-assembled genes/nucleotide sequences) of the following genes: BBa_E0040 (green fluorescent protein, or GFP) and BBa_J04450 (RFP). PETase and MHETase enzymes will be employed to break down polyethylene terephthalate. Said plasmid will then be inserted into the ostreococcus genome. Successful transformation and insertion of desired genes will be detected by luminescence above threshold presence of polyethylene terephthalate in the surrounding environment.</a:t>
            </a:r>
            <a:endParaRPr sz="1500">
              <a:solidFill>
                <a:schemeClr val="dk1"/>
              </a:solidFill>
              <a:latin typeface="Times New Roman"/>
              <a:ea typeface="Times New Roman"/>
              <a:cs typeface="Times New Roman"/>
              <a:sym typeface="Times New Roman"/>
            </a:endParaRPr>
          </a:p>
        </p:txBody>
      </p:sp>
      <p:pic>
        <p:nvPicPr>
          <p:cNvPr id="90" name="Google Shape;90;p13"/>
          <p:cNvPicPr preferRelativeResize="0"/>
          <p:nvPr/>
        </p:nvPicPr>
        <p:blipFill>
          <a:blip r:embed="rId6">
            <a:alphaModFix/>
          </a:blip>
          <a:stretch>
            <a:fillRect/>
          </a:stretch>
        </p:blipFill>
        <p:spPr>
          <a:xfrm>
            <a:off x="6531550" y="1969354"/>
            <a:ext cx="1560364" cy="1325847"/>
          </a:xfrm>
          <a:prstGeom prst="rect">
            <a:avLst/>
          </a:prstGeom>
          <a:noFill/>
          <a:ln>
            <a:noFill/>
          </a:ln>
        </p:spPr>
      </p:pic>
      <p:pic>
        <p:nvPicPr>
          <p:cNvPr id="91" name="Google Shape;91;p13"/>
          <p:cNvPicPr preferRelativeResize="0"/>
          <p:nvPr/>
        </p:nvPicPr>
        <p:blipFill rotWithShape="1">
          <a:blip r:embed="rId7">
            <a:alphaModFix/>
          </a:blip>
          <a:srcRect l="19967" t="22505" r="17885" b="28719"/>
          <a:stretch/>
        </p:blipFill>
        <p:spPr>
          <a:xfrm>
            <a:off x="8091917" y="1969350"/>
            <a:ext cx="2432332" cy="1325850"/>
          </a:xfrm>
          <a:prstGeom prst="rect">
            <a:avLst/>
          </a:prstGeom>
          <a:noFill/>
          <a:ln>
            <a:noFill/>
          </a:ln>
        </p:spPr>
      </p:pic>
      <p:pic>
        <p:nvPicPr>
          <p:cNvPr id="2" name="Masterman lightning talk">
            <a:hlinkClick r:id="" action="ppaction://media"/>
            <a:extLst>
              <a:ext uri="{FF2B5EF4-FFF2-40B4-BE49-F238E27FC236}">
                <a16:creationId xmlns:a16="http://schemas.microsoft.com/office/drawing/2014/main" id="{D146C426-249E-4D29-8222-B73D40F8FD2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819750" y="645088"/>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1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237</Words>
  <Application>Microsoft Office PowerPoint</Application>
  <PresentationFormat>Widescreen</PresentationFormat>
  <Paragraphs>6</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Ovitt, Stephanie</dc:creator>
  <cp:lastModifiedBy>Ovitt, Stephanie</cp:lastModifiedBy>
  <cp:revision>13</cp:revision>
  <dcterms:created xsi:type="dcterms:W3CDTF">2022-03-29T16:07:39Z</dcterms:created>
  <dcterms:modified xsi:type="dcterms:W3CDTF">2022-03-29T16:22:34Z</dcterms:modified>
</cp:coreProperties>
</file>