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9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1B76D-634C-49F8-8370-35B97D5C131F}" type="datetimeFigureOut">
              <a:rPr lang="en-US" smtClean="0"/>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0E6B1-B7DB-43F4-8374-92C3D80B7C11}" type="slidenum">
              <a:rPr lang="en-US" smtClean="0"/>
              <a:t>‹#›</a:t>
            </a:fld>
            <a:endParaRPr lang="en-US"/>
          </a:p>
        </p:txBody>
      </p:sp>
    </p:spTree>
    <p:extLst>
      <p:ext uri="{BB962C8B-B14F-4D97-AF65-F5344CB8AC3E}">
        <p14:creationId xmlns:p14="http://schemas.microsoft.com/office/powerpoint/2010/main" val="3883248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17e37b310b_1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3" name="Google Shape;133;g117e37b310b_1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995F-4755-4626-ACDA-05A5182206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66CDB1-FD92-4015-8247-F6DA2F06C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2C41CB-4E60-4CBE-9675-509544C89230}"/>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665E20FA-4911-4907-B82C-6D58D5F42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CFE56-1336-4A2D-A10B-A6D04F072247}"/>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3601856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8441-7F74-413F-B364-E6864A7224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796E87-E188-4BEB-A80E-1C16CAE77A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AA8AEA-882B-4D0E-9847-A91FE4D0C07A}"/>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1092AF16-613B-4F57-B717-A15542E1A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3FD69-85F1-4893-9F96-B59177F88E4C}"/>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249004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E42DA1-BF6D-4F31-A289-F101DF7B70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8499B2-5AAA-45BE-ABA8-1B28B95EA7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F273D-299A-4399-AD2F-21E3E659308A}"/>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11B36081-658B-4325-83FB-32AC89700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FE7C8C-0748-4E3E-9EC1-955A82DF0CDC}"/>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84589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4B6A-B014-47B0-BA91-1A97F7589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559656-254D-4D3F-B506-B80930F1A4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BADFF-1B1F-4432-969B-973054D07921}"/>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8CD785D0-A4F2-4614-9751-0A27C32F45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9FE60-8FA8-40A4-9F33-0CA44C30A96F}"/>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156100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2E85-8961-4769-907B-94D369A4CD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50B9D9-E6F9-4754-A2AA-AF5C6C41BF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61846-C78D-47E2-A804-D59824609F14}"/>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D73E0A69-0D13-4012-B873-F5DA35756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EA327-C50B-4697-A618-CB652799ABE5}"/>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180789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E671-5951-4C98-884F-034215C0D0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8EFD1D-85D8-4181-A62E-26096F7504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6F5128-D0B9-4FC7-8DE5-41E0BC65FB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07B2EB-4A1C-4EC6-A99F-6B2779B50AAA}"/>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6" name="Footer Placeholder 5">
            <a:extLst>
              <a:ext uri="{FF2B5EF4-FFF2-40B4-BE49-F238E27FC236}">
                <a16:creationId xmlns:a16="http://schemas.microsoft.com/office/drawing/2014/main" id="{7C352E90-3D2B-4AB8-8DCD-40F0FE2656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EF49B2-2353-4083-9F2F-C08284D043B3}"/>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158847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7E2B-E0B5-4A8E-9FB2-CED32C1386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FD3949-337E-472A-9A97-43AAB7EEA6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1779AA-4135-4851-BA6B-A4EB0BDDA3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9F10AE-0078-4CED-AB24-FFD8CD281A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F01F1-B6DE-4A06-B22C-00BAD02C82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EACF9C-333E-40F8-B9BB-FDBF89BE307D}"/>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8" name="Footer Placeholder 7">
            <a:extLst>
              <a:ext uri="{FF2B5EF4-FFF2-40B4-BE49-F238E27FC236}">
                <a16:creationId xmlns:a16="http://schemas.microsoft.com/office/drawing/2014/main" id="{D9A44BAB-614F-4D42-843E-299693E625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0F8494-8FE1-413B-8B8D-154B6B0724F5}"/>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421031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658F-A0FB-434A-B1CC-F8798B0108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5C38C3-CA38-4E84-A0BD-D86841F5EA8E}"/>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4" name="Footer Placeholder 3">
            <a:extLst>
              <a:ext uri="{FF2B5EF4-FFF2-40B4-BE49-F238E27FC236}">
                <a16:creationId xmlns:a16="http://schemas.microsoft.com/office/drawing/2014/main" id="{0A576DC9-E2E2-4F1B-8D33-C73A71C3F3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7065E6-27A1-49C4-B3BD-B15B83866AFD}"/>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3300809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F59A72-B39A-4D7E-8EC5-204A78A8BAD2}"/>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3" name="Footer Placeholder 2">
            <a:extLst>
              <a:ext uri="{FF2B5EF4-FFF2-40B4-BE49-F238E27FC236}">
                <a16:creationId xmlns:a16="http://schemas.microsoft.com/office/drawing/2014/main" id="{82A988FE-1375-4298-A67B-33B78B35FB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7F4082-A7D3-4790-8270-5989F5267F59}"/>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278419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D70E-9483-41DD-8392-0FFEB5C61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C54AB3-E682-4E53-A962-14E0DBE7AC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FBE71E-C3D3-4BDA-A615-2D043B464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64A2C6-4DE3-415E-AEA0-2FFA0D400468}"/>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6" name="Footer Placeholder 5">
            <a:extLst>
              <a:ext uri="{FF2B5EF4-FFF2-40B4-BE49-F238E27FC236}">
                <a16:creationId xmlns:a16="http://schemas.microsoft.com/office/drawing/2014/main" id="{44414DA0-8BA2-4DC6-B346-E65A969ECF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B44C50-8EAF-4457-8272-B257573D56A2}"/>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33337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6C17D-FED9-446D-B609-250B1F2E96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295636-5A05-401C-8B6A-86F3D4B68E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810236-AAE7-4493-BA0D-E7537D8C40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35074B-1A80-45AB-A3E6-29A41A6E1199}"/>
              </a:ext>
            </a:extLst>
          </p:cNvPr>
          <p:cNvSpPr>
            <a:spLocks noGrp="1"/>
          </p:cNvSpPr>
          <p:nvPr>
            <p:ph type="dt" sz="half" idx="10"/>
          </p:nvPr>
        </p:nvSpPr>
        <p:spPr/>
        <p:txBody>
          <a:bodyPr/>
          <a:lstStyle/>
          <a:p>
            <a:fld id="{E54CBEE2-9F95-4479-A500-C85E3A881C86}" type="datetimeFigureOut">
              <a:rPr lang="en-US" smtClean="0"/>
              <a:t>3/29/2022</a:t>
            </a:fld>
            <a:endParaRPr lang="en-US"/>
          </a:p>
        </p:txBody>
      </p:sp>
      <p:sp>
        <p:nvSpPr>
          <p:cNvPr id="6" name="Footer Placeholder 5">
            <a:extLst>
              <a:ext uri="{FF2B5EF4-FFF2-40B4-BE49-F238E27FC236}">
                <a16:creationId xmlns:a16="http://schemas.microsoft.com/office/drawing/2014/main" id="{BF9003B7-BACA-4388-9E60-02855FEA7B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842DCB-514D-4995-A259-B62B2A2AD098}"/>
              </a:ext>
            </a:extLst>
          </p:cNvPr>
          <p:cNvSpPr>
            <a:spLocks noGrp="1"/>
          </p:cNvSpPr>
          <p:nvPr>
            <p:ph type="sldNum" sz="quarter" idx="12"/>
          </p:nvPr>
        </p:nvSpPr>
        <p:spPr/>
        <p:txBody>
          <a:bodyPr/>
          <a:lstStyle/>
          <a:p>
            <a:fld id="{49F366B7-3762-451B-959E-567F45CD1CB1}" type="slidenum">
              <a:rPr lang="en-US" smtClean="0"/>
              <a:t>‹#›</a:t>
            </a:fld>
            <a:endParaRPr lang="en-US"/>
          </a:p>
        </p:txBody>
      </p:sp>
    </p:spTree>
    <p:extLst>
      <p:ext uri="{BB962C8B-B14F-4D97-AF65-F5344CB8AC3E}">
        <p14:creationId xmlns:p14="http://schemas.microsoft.com/office/powerpoint/2010/main" val="70354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467CE6-F211-46C4-9EE7-FD16F056A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C238EA-18C3-4461-A447-D1D9981272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B5C60-6B06-4194-9F4E-73AEE70989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CBEE2-9F95-4479-A500-C85E3A881C86}" type="datetimeFigureOut">
              <a:rPr lang="en-US" smtClean="0"/>
              <a:t>3/29/2022</a:t>
            </a:fld>
            <a:endParaRPr lang="en-US"/>
          </a:p>
        </p:txBody>
      </p:sp>
      <p:sp>
        <p:nvSpPr>
          <p:cNvPr id="5" name="Footer Placeholder 4">
            <a:extLst>
              <a:ext uri="{FF2B5EF4-FFF2-40B4-BE49-F238E27FC236}">
                <a16:creationId xmlns:a16="http://schemas.microsoft.com/office/drawing/2014/main" id="{9FFD2250-5A7A-4AA8-A6DC-9B322BAD2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C95E36-784F-4DD4-9471-02BA1C29A2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366B7-3762-451B-959E-567F45CD1CB1}" type="slidenum">
              <a:rPr lang="en-US" smtClean="0"/>
              <a:t>‹#›</a:t>
            </a:fld>
            <a:endParaRPr lang="en-US"/>
          </a:p>
        </p:txBody>
      </p:sp>
    </p:spTree>
    <p:extLst>
      <p:ext uri="{BB962C8B-B14F-4D97-AF65-F5344CB8AC3E}">
        <p14:creationId xmlns:p14="http://schemas.microsoft.com/office/powerpoint/2010/main" val="382181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jp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jpg"/><Relationship Id="rId2" Type="http://schemas.openxmlformats.org/officeDocument/2006/relationships/audio" Target="../media/media1.mp3"/><Relationship Id="rId16" Type="http://schemas.openxmlformats.org/officeDocument/2006/relationships/image" Target="../media/image12.png"/><Relationship Id="rId1" Type="http://schemas.microsoft.com/office/2007/relationships/media" Target="../media/media1.mp3"/><Relationship Id="rId6" Type="http://schemas.openxmlformats.org/officeDocument/2006/relationships/image" Target="../media/image2.jpg"/><Relationship Id="rId11" Type="http://schemas.openxmlformats.org/officeDocument/2006/relationships/image" Target="../media/image7.jpg"/><Relationship Id="rId5" Type="http://schemas.openxmlformats.org/officeDocument/2006/relationships/image" Target="../media/image1.png"/><Relationship Id="rId15" Type="http://schemas.openxmlformats.org/officeDocument/2006/relationships/image" Target="../media/image11.jpg"/><Relationship Id="rId10" Type="http://schemas.openxmlformats.org/officeDocument/2006/relationships/image" Target="../media/image6.jpg"/><Relationship Id="rId4" Type="http://schemas.openxmlformats.org/officeDocument/2006/relationships/notesSlide" Target="../notesSlides/notesSlide1.xml"/><Relationship Id="rId9" Type="http://schemas.openxmlformats.org/officeDocument/2006/relationships/image" Target="../media/image5.png"/><Relationship Id="rId1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Shape 134"/>
        <p:cNvGrpSpPr/>
        <p:nvPr/>
      </p:nvGrpSpPr>
      <p:grpSpPr>
        <a:xfrm>
          <a:off x="0" y="0"/>
          <a:ext cx="0" cy="0"/>
          <a:chOff x="0" y="0"/>
          <a:chExt cx="0" cy="0"/>
        </a:xfrm>
      </p:grpSpPr>
      <p:sp>
        <p:nvSpPr>
          <p:cNvPr id="135" name="Google Shape;135;p26"/>
          <p:cNvSpPr txBox="1"/>
          <p:nvPr/>
        </p:nvSpPr>
        <p:spPr>
          <a:xfrm>
            <a:off x="1556111" y="875313"/>
            <a:ext cx="7467583" cy="663789"/>
          </a:xfrm>
          <a:prstGeom prst="rect">
            <a:avLst/>
          </a:prstGeom>
          <a:noFill/>
          <a:ln>
            <a:noFill/>
          </a:ln>
        </p:spPr>
        <p:txBody>
          <a:bodyPr spcFirstLastPara="1" wrap="square" lIns="90783" tIns="45379" rIns="90783" bIns="45379" anchor="t" anchorCtr="0">
            <a:spAutoFit/>
          </a:bodyPr>
          <a:lstStyle/>
          <a:p>
            <a:pPr algn="ctr">
              <a:buSzPts val="4000"/>
            </a:pPr>
            <a:r>
              <a:rPr lang="en" sz="1069" b="1" dirty="0">
                <a:solidFill>
                  <a:schemeClr val="accent3">
                    <a:lumMod val="50000"/>
                  </a:schemeClr>
                </a:solidFill>
                <a:latin typeface="Arial" panose="020B0604020202020204" pitchFamily="34" charset="0"/>
                <a:ea typeface="Times New Roman"/>
                <a:cs typeface="Arial" panose="020B0604020202020204" pitchFamily="34" charset="0"/>
                <a:sym typeface="Times New Roman"/>
              </a:rPr>
              <a:t>Engineering a Biological System Capable of Sensing and Removing Lead from the Environment</a:t>
            </a:r>
            <a:endParaRPr sz="1069" b="1" dirty="0">
              <a:solidFill>
                <a:schemeClr val="accent3">
                  <a:lumMod val="50000"/>
                </a:schemeClr>
              </a:solidFill>
              <a:latin typeface="Arial" panose="020B0604020202020204" pitchFamily="34" charset="0"/>
              <a:ea typeface="Times New Roman"/>
              <a:cs typeface="Arial" panose="020B0604020202020204" pitchFamily="34" charset="0"/>
              <a:sym typeface="Times New Roman"/>
            </a:endParaRPr>
          </a:p>
          <a:p>
            <a:pPr algn="ctr">
              <a:buClr>
                <a:schemeClr val="dk1"/>
              </a:buClr>
              <a:buSzPts val="2000"/>
            </a:pPr>
            <a:r>
              <a:rPr lang="en" sz="883" b="1" dirty="0">
                <a:solidFill>
                  <a:schemeClr val="dk1"/>
                </a:solidFill>
                <a:latin typeface="Arial" panose="020B0604020202020204" pitchFamily="34" charset="0"/>
                <a:ea typeface="Times New Roman"/>
                <a:cs typeface="Arial" panose="020B0604020202020204" pitchFamily="34" charset="0"/>
                <a:sym typeface="Times New Roman"/>
              </a:rPr>
              <a:t>Students</a:t>
            </a:r>
            <a:r>
              <a:rPr lang="en" sz="883" dirty="0">
                <a:solidFill>
                  <a:schemeClr val="dk1"/>
                </a:solidFill>
                <a:latin typeface="Arial" panose="020B0604020202020204" pitchFamily="34" charset="0"/>
                <a:ea typeface="Times New Roman"/>
                <a:cs typeface="Arial" panose="020B0604020202020204" pitchFamily="34" charset="0"/>
                <a:sym typeface="Times New Roman"/>
              </a:rPr>
              <a:t>: Mamadou Barry, Keisi Goxhaj,Monica Cen, Aliou Diop, Simbala Camara.</a:t>
            </a:r>
            <a:endParaRPr sz="883" dirty="0">
              <a:solidFill>
                <a:schemeClr val="dk1"/>
              </a:solidFill>
              <a:latin typeface="Arial" panose="020B0604020202020204" pitchFamily="34" charset="0"/>
              <a:ea typeface="Times New Roman"/>
              <a:cs typeface="Arial" panose="020B0604020202020204" pitchFamily="34" charset="0"/>
              <a:sym typeface="Times New Roman"/>
            </a:endParaRPr>
          </a:p>
          <a:p>
            <a:pPr algn="ctr">
              <a:buClr>
                <a:schemeClr val="dk1"/>
              </a:buClr>
              <a:buSzPts val="2000"/>
            </a:pPr>
            <a:r>
              <a:rPr lang="en" sz="883" b="1" dirty="0">
                <a:solidFill>
                  <a:schemeClr val="dk1"/>
                </a:solidFill>
                <a:latin typeface="Arial" panose="020B0604020202020204" pitchFamily="34" charset="0"/>
                <a:ea typeface="Times New Roman"/>
                <a:cs typeface="Arial" panose="020B0604020202020204" pitchFamily="34" charset="0"/>
                <a:sym typeface="Times New Roman"/>
              </a:rPr>
              <a:t>Team leader</a:t>
            </a:r>
            <a:r>
              <a:rPr lang="en" sz="883" dirty="0">
                <a:solidFill>
                  <a:schemeClr val="dk1"/>
                </a:solidFill>
                <a:latin typeface="Arial" panose="020B0604020202020204" pitchFamily="34" charset="0"/>
                <a:ea typeface="Times New Roman"/>
                <a:cs typeface="Arial" panose="020B0604020202020204" pitchFamily="34" charset="0"/>
                <a:sym typeface="Times New Roman"/>
              </a:rPr>
              <a:t>: Alfred Lwin </a:t>
            </a:r>
            <a:r>
              <a:rPr lang="en" sz="883" b="1" dirty="0">
                <a:solidFill>
                  <a:schemeClr val="dk1"/>
                </a:solidFill>
                <a:latin typeface="Arial" panose="020B0604020202020204" pitchFamily="34" charset="0"/>
                <a:ea typeface="Times New Roman"/>
                <a:cs typeface="Arial" panose="020B0604020202020204" pitchFamily="34" charset="0"/>
                <a:sym typeface="Times New Roman"/>
              </a:rPr>
              <a:t>Mentor</a:t>
            </a:r>
            <a:r>
              <a:rPr lang="en" sz="883" dirty="0">
                <a:solidFill>
                  <a:schemeClr val="dk1"/>
                </a:solidFill>
                <a:latin typeface="Arial" panose="020B0604020202020204" pitchFamily="34" charset="0"/>
                <a:ea typeface="Times New Roman"/>
                <a:cs typeface="Arial" panose="020B0604020202020204" pitchFamily="34" charset="0"/>
                <a:sym typeface="Times New Roman"/>
              </a:rPr>
              <a:t>: Racquel Kim Sherwood PhD  </a:t>
            </a:r>
          </a:p>
          <a:p>
            <a:pPr algn="ctr">
              <a:buClr>
                <a:schemeClr val="dk1"/>
              </a:buClr>
              <a:buSzPts val="2000"/>
            </a:pPr>
            <a:r>
              <a:rPr lang="en" sz="883" b="1" dirty="0">
                <a:solidFill>
                  <a:schemeClr val="dk1"/>
                </a:solidFill>
                <a:latin typeface="Arial" panose="020B0604020202020204" pitchFamily="34" charset="0"/>
                <a:ea typeface="Times New Roman"/>
                <a:cs typeface="Arial" panose="020B0604020202020204" pitchFamily="34" charset="0"/>
                <a:sym typeface="Times New Roman"/>
              </a:rPr>
              <a:t>School:</a:t>
            </a:r>
            <a:r>
              <a:rPr lang="en" sz="883" dirty="0">
                <a:solidFill>
                  <a:schemeClr val="dk1"/>
                </a:solidFill>
                <a:latin typeface="Arial" panose="020B0604020202020204" pitchFamily="34" charset="0"/>
                <a:ea typeface="Times New Roman"/>
                <a:cs typeface="Arial" panose="020B0604020202020204" pitchFamily="34" charset="0"/>
                <a:sym typeface="Times New Roman"/>
              </a:rPr>
              <a:t> Manhattan Comprehensive Night and Day High School, NY</a:t>
            </a:r>
            <a:endParaRPr sz="883" dirty="0">
              <a:latin typeface="Arial" panose="020B0604020202020204" pitchFamily="34" charset="0"/>
              <a:ea typeface="Times New Roman"/>
              <a:cs typeface="Arial" panose="020B0604020202020204" pitchFamily="34" charset="0"/>
              <a:sym typeface="Times New Roman"/>
            </a:endParaRPr>
          </a:p>
        </p:txBody>
      </p:sp>
      <p:sp>
        <p:nvSpPr>
          <p:cNvPr id="136" name="Google Shape;136;p26"/>
          <p:cNvSpPr txBox="1"/>
          <p:nvPr/>
        </p:nvSpPr>
        <p:spPr>
          <a:xfrm>
            <a:off x="1631305" y="1565385"/>
            <a:ext cx="3633285" cy="4304144"/>
          </a:xfrm>
          <a:prstGeom prst="rect">
            <a:avLst/>
          </a:prstGeom>
          <a:noFill/>
          <a:ln>
            <a:noFill/>
          </a:ln>
        </p:spPr>
        <p:txBody>
          <a:bodyPr spcFirstLastPara="1" wrap="square" lIns="90783" tIns="45379" rIns="90783" bIns="45379" anchor="t" anchorCtr="0">
            <a:spAutoFit/>
          </a:bodyPr>
          <a:lstStyle/>
          <a:p>
            <a:pPr lvl="0" algn="just"/>
            <a:r>
              <a:rPr lang="en" sz="993" b="1" dirty="0">
                <a:solidFill>
                  <a:schemeClr val="accent3">
                    <a:lumMod val="50000"/>
                  </a:schemeClr>
                </a:solidFill>
                <a:latin typeface="Arial" panose="020B0604020202020204" pitchFamily="34" charset="0"/>
                <a:ea typeface="Times New Roman"/>
                <a:cs typeface="Arial" panose="020B0604020202020204" pitchFamily="34" charset="0"/>
                <a:sym typeface="Times New Roman"/>
              </a:rPr>
              <a:t>Reasons for our project</a:t>
            </a:r>
            <a:r>
              <a:rPr lang="en" sz="1291" b="1" dirty="0">
                <a:solidFill>
                  <a:schemeClr val="accent3">
                    <a:lumMod val="50000"/>
                  </a:schemeClr>
                </a:solidFill>
                <a:latin typeface="Arial" panose="020B0604020202020204" pitchFamily="34" charset="0"/>
                <a:ea typeface="Times New Roman"/>
                <a:cs typeface="Arial" panose="020B0604020202020204" pitchFamily="34" charset="0"/>
                <a:sym typeface="Times New Roman"/>
              </a:rPr>
              <a:t>: </a:t>
            </a:r>
            <a:r>
              <a:rPr lang="en" sz="836" dirty="0">
                <a:solidFill>
                  <a:schemeClr val="dk1"/>
                </a:solidFill>
                <a:latin typeface="Arial" panose="020B0604020202020204" pitchFamily="34" charset="0"/>
                <a:ea typeface="Times New Roman"/>
                <a:cs typeface="Arial" panose="020B0604020202020204" pitchFamily="34" charset="0"/>
                <a:sym typeface="Times New Roman"/>
              </a:rPr>
              <a:t>Lead is one of the major contaminants in the environment and it poses major global health risks. Conventional methods to remove lead from the environment are very expensive and produce large amounts of waste. </a:t>
            </a:r>
            <a:r>
              <a:rPr lang="en-US" sz="836" dirty="0">
                <a:solidFill>
                  <a:schemeClr val="dk1"/>
                </a:solidFill>
                <a:latin typeface="Arial" panose="020B0604020202020204" pitchFamily="34" charset="0"/>
                <a:ea typeface="Times New Roman"/>
                <a:cs typeface="Arial" panose="020B0604020202020204" pitchFamily="34" charset="0"/>
                <a:sym typeface="Times New Roman"/>
              </a:rPr>
              <a:t>Therefore, our team is interested in a bioremediation project. We ultimately plan to engineer a biological system capable of detecting and removing lead from the environment.</a:t>
            </a:r>
          </a:p>
          <a:p>
            <a:pPr lvl="0" algn="just"/>
            <a:endParaRPr sz="993" dirty="0">
              <a:solidFill>
                <a:schemeClr val="dk1"/>
              </a:solidFill>
              <a:latin typeface="Arial" panose="020B0604020202020204" pitchFamily="34" charset="0"/>
              <a:ea typeface="Times New Roman"/>
              <a:cs typeface="Arial" panose="020B0604020202020204" pitchFamily="34" charset="0"/>
              <a:sym typeface="Times New Roman"/>
            </a:endParaRPr>
          </a:p>
          <a:p>
            <a:pPr algn="just"/>
            <a:r>
              <a:rPr lang="en" sz="993" b="1" dirty="0">
                <a:solidFill>
                  <a:schemeClr val="accent3">
                    <a:lumMod val="50000"/>
                  </a:schemeClr>
                </a:solidFill>
                <a:latin typeface="Arial" panose="020B0604020202020204" pitchFamily="34" charset="0"/>
                <a:ea typeface="Times New Roman"/>
                <a:cs typeface="Arial" panose="020B0604020202020204" pitchFamily="34" charset="0"/>
                <a:sym typeface="Times New Roman"/>
              </a:rPr>
              <a:t>Our First Objective: </a:t>
            </a:r>
            <a:r>
              <a:rPr lang="en" sz="836" dirty="0">
                <a:solidFill>
                  <a:schemeClr val="dk1"/>
                </a:solidFill>
                <a:latin typeface="Arial" panose="020B0604020202020204" pitchFamily="34" charset="0"/>
                <a:ea typeface="Times New Roman"/>
                <a:cs typeface="Arial" panose="020B0604020202020204" pitchFamily="34" charset="0"/>
                <a:sym typeface="Times New Roman"/>
              </a:rPr>
              <a:t>To design a lead responsive bioreporter capable of producing a GFP signal when it detects environmental lead.</a:t>
            </a:r>
          </a:p>
          <a:p>
            <a:pPr algn="just"/>
            <a:endParaRPr lang="en" sz="993" dirty="0">
              <a:solidFill>
                <a:schemeClr val="dk1"/>
              </a:solidFill>
              <a:latin typeface="Arial" panose="020B0604020202020204" pitchFamily="34" charset="0"/>
              <a:ea typeface="Times New Roman"/>
              <a:cs typeface="Arial" panose="020B0604020202020204" pitchFamily="34" charset="0"/>
              <a:sym typeface="Times New Roman"/>
            </a:endParaRPr>
          </a:p>
          <a:p>
            <a:pPr lvl="0" algn="just"/>
            <a:r>
              <a:rPr lang="en" sz="993" b="1" dirty="0">
                <a:solidFill>
                  <a:schemeClr val="accent3">
                    <a:lumMod val="50000"/>
                  </a:schemeClr>
                </a:solidFill>
                <a:latin typeface="Arial" panose="020B0604020202020204" pitchFamily="34" charset="0"/>
                <a:ea typeface="Times New Roman"/>
                <a:cs typeface="Arial" panose="020B0604020202020204" pitchFamily="34" charset="0"/>
                <a:sym typeface="Times New Roman"/>
              </a:rPr>
              <a:t>Techniques:</a:t>
            </a:r>
            <a:r>
              <a:rPr lang="en" sz="993" dirty="0">
                <a:solidFill>
                  <a:schemeClr val="accent3">
                    <a:lumMod val="50000"/>
                  </a:schemeClr>
                </a:solidFill>
                <a:latin typeface="Arial" panose="020B0604020202020204" pitchFamily="34" charset="0"/>
                <a:ea typeface="Times New Roman"/>
                <a:cs typeface="Arial" panose="020B0604020202020204" pitchFamily="34" charset="0"/>
                <a:sym typeface="Times New Roman"/>
              </a:rPr>
              <a:t> </a:t>
            </a:r>
            <a:r>
              <a:rPr lang="en" sz="836" dirty="0">
                <a:solidFill>
                  <a:schemeClr val="dk1"/>
                </a:solidFill>
                <a:latin typeface="Arial" panose="020B0604020202020204" pitchFamily="34" charset="0"/>
                <a:ea typeface="Times New Roman"/>
                <a:cs typeface="Arial" panose="020B0604020202020204" pitchFamily="34" charset="0"/>
                <a:sym typeface="Times New Roman"/>
              </a:rPr>
              <a:t>During the research phase of our project, we learned about the lead responsive PBR operon, encode by </a:t>
            </a:r>
            <a:r>
              <a:rPr lang="en" sz="836" i="1" dirty="0">
                <a:solidFill>
                  <a:schemeClr val="dk1"/>
                </a:solidFill>
                <a:latin typeface="Arial" panose="020B0604020202020204" pitchFamily="34" charset="0"/>
                <a:ea typeface="Times New Roman"/>
                <a:cs typeface="Arial" panose="020B0604020202020204" pitchFamily="34" charset="0"/>
                <a:sym typeface="Times New Roman"/>
              </a:rPr>
              <a:t>Cupriavidus metallidurans. </a:t>
            </a:r>
            <a:r>
              <a:rPr lang="en-US" sz="836" dirty="0">
                <a:solidFill>
                  <a:schemeClr val="dk1"/>
                </a:solidFill>
                <a:latin typeface="Arial" panose="020B0604020202020204" pitchFamily="34" charset="0"/>
                <a:ea typeface="Times New Roman"/>
                <a:cs typeface="Arial" panose="020B0604020202020204" pitchFamily="34" charset="0"/>
                <a:sym typeface="Times New Roman"/>
              </a:rPr>
              <a:t>Therefore, we transformed BBa-K1758333, into NEB 5⍺ competent cells. The part encodes lead specific binding protein Pbr and a GFP reporter controlled by a lead responsive promoter from </a:t>
            </a:r>
            <a:r>
              <a:rPr lang="en-US" sz="836" i="1" dirty="0">
                <a:solidFill>
                  <a:schemeClr val="dk1"/>
                </a:solidFill>
                <a:latin typeface="Arial" panose="020B0604020202020204" pitchFamily="34" charset="0"/>
                <a:ea typeface="Times New Roman"/>
                <a:cs typeface="Arial" panose="020B0604020202020204" pitchFamily="34" charset="0"/>
                <a:sym typeface="Times New Roman"/>
              </a:rPr>
              <a:t>C. metallidurans. </a:t>
            </a:r>
            <a:r>
              <a:rPr lang="en-US" sz="836" dirty="0">
                <a:solidFill>
                  <a:schemeClr val="dk1"/>
                </a:solidFill>
                <a:latin typeface="Arial" panose="020B0604020202020204" pitchFamily="34" charset="0"/>
                <a:ea typeface="Times New Roman"/>
                <a:cs typeface="Arial" panose="020B0604020202020204" pitchFamily="34" charset="0"/>
                <a:sym typeface="Times New Roman"/>
              </a:rPr>
              <a:t>Next, we incubated the transformants on LB plates supplemented with different concentration of lead nitrate. </a:t>
            </a:r>
            <a:endParaRPr sz="1291" dirty="0">
              <a:solidFill>
                <a:schemeClr val="dk1"/>
              </a:solidFill>
              <a:latin typeface="Calibri"/>
              <a:ea typeface="Calibri"/>
              <a:cs typeface="Calibri"/>
              <a:sym typeface="Calibri"/>
            </a:endParaRPr>
          </a:p>
          <a:p>
            <a:pPr marL="453910" algn="just"/>
            <a:endParaRPr lang="en-US" sz="1291" dirty="0">
              <a:solidFill>
                <a:schemeClr val="dk1"/>
              </a:solidFill>
              <a:latin typeface="Calibri"/>
              <a:ea typeface="Calibri"/>
              <a:cs typeface="Calibri"/>
              <a:sym typeface="Calibri"/>
            </a:endParaRPr>
          </a:p>
          <a:p>
            <a:pPr marL="453910" algn="just"/>
            <a:endParaRPr sz="1291" dirty="0">
              <a:solidFill>
                <a:schemeClr val="dk1"/>
              </a:solidFill>
              <a:latin typeface="Calibri"/>
              <a:ea typeface="Calibri"/>
              <a:cs typeface="Calibri"/>
              <a:sym typeface="Calibri"/>
            </a:endParaRPr>
          </a:p>
          <a:p>
            <a:pPr marL="907820" algn="just"/>
            <a:endParaRPr sz="1291" b="1" dirty="0">
              <a:solidFill>
                <a:schemeClr val="dk1"/>
              </a:solidFill>
              <a:latin typeface="Times New Roman"/>
              <a:ea typeface="Times New Roman"/>
              <a:cs typeface="Times New Roman"/>
              <a:sym typeface="Times New Roman"/>
            </a:endParaRPr>
          </a:p>
          <a:p>
            <a:pPr marL="907820" algn="just"/>
            <a:endParaRPr lang="en-US" sz="1291" b="1" dirty="0">
              <a:solidFill>
                <a:schemeClr val="dk1"/>
              </a:solidFill>
              <a:latin typeface="Times New Roman"/>
              <a:ea typeface="Times New Roman"/>
              <a:cs typeface="Times New Roman"/>
              <a:sym typeface="Times New Roman"/>
            </a:endParaRPr>
          </a:p>
          <a:p>
            <a:pPr marL="907820" algn="just"/>
            <a:endParaRPr sz="1291" b="1" dirty="0">
              <a:solidFill>
                <a:schemeClr val="dk1"/>
              </a:solidFill>
              <a:latin typeface="Times New Roman"/>
              <a:ea typeface="Times New Roman"/>
              <a:cs typeface="Times New Roman"/>
              <a:sym typeface="Times New Roman"/>
            </a:endParaRPr>
          </a:p>
          <a:p>
            <a:pPr marL="907820" algn="just"/>
            <a:endParaRPr sz="1291" b="1" dirty="0">
              <a:solidFill>
                <a:schemeClr val="dk1"/>
              </a:solidFill>
              <a:latin typeface="Arial" panose="020B0604020202020204" pitchFamily="34" charset="0"/>
              <a:ea typeface="Times New Roman"/>
              <a:cs typeface="Arial" panose="020B0604020202020204" pitchFamily="34" charset="0"/>
              <a:sym typeface="Times New Roman"/>
            </a:endParaRPr>
          </a:p>
          <a:p>
            <a:pPr algn="just"/>
            <a:r>
              <a:rPr lang="en" sz="993" b="1" dirty="0">
                <a:solidFill>
                  <a:schemeClr val="accent3">
                    <a:lumMod val="50000"/>
                  </a:schemeClr>
                </a:solidFill>
                <a:latin typeface="Arial" panose="020B0604020202020204" pitchFamily="34" charset="0"/>
                <a:ea typeface="Times New Roman"/>
                <a:cs typeface="Arial" panose="020B0604020202020204" pitchFamily="34" charset="0"/>
                <a:sym typeface="Times New Roman"/>
              </a:rPr>
              <a:t>Technical Need and Limitation:</a:t>
            </a:r>
            <a:r>
              <a:rPr lang="en" sz="993" dirty="0">
                <a:solidFill>
                  <a:schemeClr val="accent3">
                    <a:lumMod val="50000"/>
                  </a:schemeClr>
                </a:solidFill>
                <a:latin typeface="Arial" panose="020B0604020202020204" pitchFamily="34" charset="0"/>
                <a:ea typeface="Times New Roman"/>
                <a:cs typeface="Arial" panose="020B0604020202020204" pitchFamily="34" charset="0"/>
                <a:sym typeface="Times New Roman"/>
              </a:rPr>
              <a:t> </a:t>
            </a:r>
            <a:r>
              <a:rPr lang="en" sz="836" dirty="0">
                <a:solidFill>
                  <a:schemeClr val="dk1"/>
                </a:solidFill>
                <a:latin typeface="Arial" panose="020B0604020202020204" pitchFamily="34" charset="0"/>
                <a:ea typeface="Times New Roman"/>
                <a:cs typeface="Arial" panose="020B0604020202020204" pitchFamily="34" charset="0"/>
                <a:sym typeface="Times New Roman"/>
              </a:rPr>
              <a:t>Our greatest technical</a:t>
            </a:r>
            <a:r>
              <a:rPr lang="en-US" sz="836" dirty="0">
                <a:solidFill>
                  <a:schemeClr val="dk1"/>
                </a:solidFill>
                <a:latin typeface="Arial" panose="020B0604020202020204" pitchFamily="34" charset="0"/>
                <a:ea typeface="Times New Roman"/>
                <a:cs typeface="Arial" panose="020B0604020202020204" pitchFamily="34" charset="0"/>
                <a:sym typeface="Times New Roman"/>
              </a:rPr>
              <a:t> </a:t>
            </a:r>
            <a:r>
              <a:rPr lang="en" sz="836" dirty="0">
                <a:solidFill>
                  <a:schemeClr val="dk1"/>
                </a:solidFill>
                <a:latin typeface="Arial" panose="020B0604020202020204" pitchFamily="34" charset="0"/>
                <a:ea typeface="Times New Roman"/>
                <a:cs typeface="Arial" panose="020B0604020202020204" pitchFamily="34" charset="0"/>
                <a:sym typeface="Times New Roman"/>
              </a:rPr>
              <a:t>limitation was the lack of </a:t>
            </a:r>
            <a:r>
              <a:rPr lang="en-US" sz="836" dirty="0">
                <a:solidFill>
                  <a:schemeClr val="dk1"/>
                </a:solidFill>
                <a:latin typeface="Arial" panose="020B0604020202020204" pitchFamily="34" charset="0"/>
                <a:ea typeface="Times New Roman"/>
                <a:cs typeface="Arial" panose="020B0604020202020204" pitchFamily="34" charset="0"/>
                <a:sym typeface="Times New Roman"/>
              </a:rPr>
              <a:t>BBa-K1758333 transformant colonies and an inability to adequately test if our transformants had ‘taken up’ the PBR bioreporter plasmid. Furthermore, we were unable to repeat or troubleshoot the transformation due to time constraints and lack of material. </a:t>
            </a:r>
            <a:endParaRPr sz="883" dirty="0">
              <a:latin typeface="Times New Roman"/>
              <a:ea typeface="Times New Roman"/>
              <a:cs typeface="Times New Roman"/>
              <a:sym typeface="Times New Roman"/>
            </a:endParaRPr>
          </a:p>
        </p:txBody>
      </p:sp>
      <p:pic>
        <p:nvPicPr>
          <p:cNvPr id="139" name="Google Shape;139;p26"/>
          <p:cNvPicPr preferRelativeResize="0"/>
          <p:nvPr/>
        </p:nvPicPr>
        <p:blipFill rotWithShape="1">
          <a:blip r:embed="rId5">
            <a:alphaModFix/>
          </a:blip>
          <a:srcRect l="3528" t="11086" r="50942" b="50736"/>
          <a:stretch/>
        </p:blipFill>
        <p:spPr>
          <a:xfrm>
            <a:off x="6053696" y="3942680"/>
            <a:ext cx="2383320" cy="888192"/>
          </a:xfrm>
          <a:prstGeom prst="rect">
            <a:avLst/>
          </a:prstGeom>
          <a:noFill/>
          <a:ln>
            <a:noFill/>
          </a:ln>
        </p:spPr>
      </p:pic>
      <p:pic>
        <p:nvPicPr>
          <p:cNvPr id="141" name="Google Shape;141;p26" descr="genetical approach"/>
          <p:cNvPicPr preferRelativeResize="0"/>
          <p:nvPr/>
        </p:nvPicPr>
        <p:blipFill>
          <a:blip r:embed="rId6">
            <a:alphaModFix/>
          </a:blip>
          <a:stretch>
            <a:fillRect/>
          </a:stretch>
        </p:blipFill>
        <p:spPr>
          <a:xfrm>
            <a:off x="1710798" y="4095213"/>
            <a:ext cx="2204111" cy="812801"/>
          </a:xfrm>
          <a:prstGeom prst="rect">
            <a:avLst/>
          </a:prstGeom>
          <a:noFill/>
          <a:ln>
            <a:noFill/>
          </a:ln>
        </p:spPr>
      </p:pic>
      <p:pic>
        <p:nvPicPr>
          <p:cNvPr id="142" name="Google Shape;142;p26"/>
          <p:cNvPicPr preferRelativeResize="0">
            <a:picLocks noChangeAspect="1"/>
          </p:cNvPicPr>
          <p:nvPr/>
        </p:nvPicPr>
        <p:blipFill>
          <a:blip r:embed="rId7">
            <a:alphaModFix/>
          </a:blip>
          <a:stretch>
            <a:fillRect/>
          </a:stretch>
        </p:blipFill>
        <p:spPr>
          <a:xfrm>
            <a:off x="4000318" y="4022722"/>
            <a:ext cx="1180371" cy="885293"/>
          </a:xfrm>
          <a:prstGeom prst="rect">
            <a:avLst/>
          </a:prstGeom>
          <a:noFill/>
          <a:ln>
            <a:noFill/>
          </a:ln>
        </p:spPr>
      </p:pic>
      <p:pic>
        <p:nvPicPr>
          <p:cNvPr id="145" name="Google Shape;145;p26"/>
          <p:cNvPicPr preferRelativeResize="0"/>
          <p:nvPr/>
        </p:nvPicPr>
        <p:blipFill>
          <a:blip r:embed="rId8">
            <a:alphaModFix/>
          </a:blip>
          <a:stretch>
            <a:fillRect/>
          </a:stretch>
        </p:blipFill>
        <p:spPr>
          <a:xfrm>
            <a:off x="5983768" y="1790386"/>
            <a:ext cx="2523179" cy="2094238"/>
          </a:xfrm>
          <a:prstGeom prst="rect">
            <a:avLst/>
          </a:prstGeom>
          <a:noFill/>
          <a:ln>
            <a:noFill/>
          </a:ln>
        </p:spPr>
      </p:pic>
      <p:sp>
        <p:nvSpPr>
          <p:cNvPr id="146" name="Google Shape;146;p26"/>
          <p:cNvSpPr txBox="1"/>
          <p:nvPr/>
        </p:nvSpPr>
        <p:spPr>
          <a:xfrm>
            <a:off x="6186197" y="1494532"/>
            <a:ext cx="2118318" cy="336138"/>
          </a:xfrm>
          <a:prstGeom prst="rect">
            <a:avLst/>
          </a:prstGeom>
          <a:noFill/>
          <a:ln>
            <a:noFill/>
          </a:ln>
        </p:spPr>
        <p:txBody>
          <a:bodyPr spcFirstLastPara="1" wrap="square" lIns="90783" tIns="90783" rIns="90783" bIns="90783" anchor="t" anchorCtr="0">
            <a:spAutoFit/>
          </a:bodyPr>
          <a:lstStyle/>
          <a:p>
            <a:r>
              <a:rPr lang="en" sz="993" b="1" dirty="0">
                <a:solidFill>
                  <a:schemeClr val="accent3">
                    <a:lumMod val="50000"/>
                  </a:schemeClr>
                </a:solidFill>
                <a:latin typeface="+mj-lt"/>
                <a:ea typeface="Times New Roman"/>
                <a:cs typeface="Times New Roman"/>
                <a:sym typeface="Times New Roman"/>
              </a:rPr>
              <a:t>Our Final Bioremediation Plan</a:t>
            </a:r>
            <a:endParaRPr sz="1291" dirty="0">
              <a:solidFill>
                <a:schemeClr val="accent3">
                  <a:lumMod val="50000"/>
                </a:schemeClr>
              </a:solidFill>
              <a:latin typeface="+mj-lt"/>
              <a:ea typeface="Times New Roman"/>
              <a:cs typeface="Times New Roman"/>
              <a:sym typeface="Times New Roman"/>
            </a:endParaRPr>
          </a:p>
        </p:txBody>
      </p:sp>
      <p:sp>
        <p:nvSpPr>
          <p:cNvPr id="147" name="Google Shape;147;p26"/>
          <p:cNvSpPr txBox="1"/>
          <p:nvPr/>
        </p:nvSpPr>
        <p:spPr>
          <a:xfrm>
            <a:off x="9226125" y="1483609"/>
            <a:ext cx="1441499" cy="336010"/>
          </a:xfrm>
          <a:prstGeom prst="rect">
            <a:avLst/>
          </a:prstGeom>
          <a:noFill/>
          <a:ln>
            <a:noFill/>
          </a:ln>
        </p:spPr>
        <p:txBody>
          <a:bodyPr spcFirstLastPara="1" wrap="square" lIns="90783" tIns="90783" rIns="90783" bIns="90783" anchor="t" anchorCtr="0">
            <a:spAutoFit/>
          </a:bodyPr>
          <a:lstStyle/>
          <a:p>
            <a:pPr algn="ctr"/>
            <a:r>
              <a:rPr lang="en" sz="992" b="1" dirty="0">
                <a:solidFill>
                  <a:schemeClr val="accent3">
                    <a:lumMod val="50000"/>
                  </a:schemeClr>
                </a:solidFill>
                <a:latin typeface="+mj-lt"/>
                <a:ea typeface="Times New Roman"/>
                <a:cs typeface="Times New Roman"/>
                <a:sym typeface="Times New Roman"/>
              </a:rPr>
              <a:t>Response to Lead</a:t>
            </a:r>
            <a:endParaRPr sz="992" b="1" dirty="0">
              <a:solidFill>
                <a:schemeClr val="accent3">
                  <a:lumMod val="50000"/>
                </a:schemeClr>
              </a:solidFill>
              <a:latin typeface="+mj-lt"/>
              <a:ea typeface="Times New Roman"/>
              <a:cs typeface="Times New Roman"/>
              <a:sym typeface="Times New Roman"/>
            </a:endParaRPr>
          </a:p>
        </p:txBody>
      </p:sp>
      <p:pic>
        <p:nvPicPr>
          <p:cNvPr id="15" name="Google Shape;55;p1">
            <a:extLst>
              <a:ext uri="{FF2B5EF4-FFF2-40B4-BE49-F238E27FC236}">
                <a16:creationId xmlns:a16="http://schemas.microsoft.com/office/drawing/2014/main" id="{25022DD6-E801-534C-AC0D-BDC78C264399}"/>
              </a:ext>
            </a:extLst>
          </p:cNvPr>
          <p:cNvPicPr preferRelativeResize="0">
            <a:picLocks noChangeAspect="1"/>
          </p:cNvPicPr>
          <p:nvPr/>
        </p:nvPicPr>
        <p:blipFill rotWithShape="1">
          <a:blip r:embed="rId9">
            <a:alphaModFix/>
          </a:blip>
          <a:srcRect l="4279" t="21233" r="4059" b="37982"/>
          <a:stretch/>
        </p:blipFill>
        <p:spPr>
          <a:xfrm>
            <a:off x="8479321" y="872524"/>
            <a:ext cx="2183208" cy="653910"/>
          </a:xfrm>
          <a:prstGeom prst="rect">
            <a:avLst/>
          </a:prstGeom>
          <a:noFill/>
          <a:ln>
            <a:noFill/>
          </a:ln>
        </p:spPr>
      </p:pic>
      <p:sp>
        <p:nvSpPr>
          <p:cNvPr id="16" name="Google Shape;67;p1">
            <a:extLst>
              <a:ext uri="{FF2B5EF4-FFF2-40B4-BE49-F238E27FC236}">
                <a16:creationId xmlns:a16="http://schemas.microsoft.com/office/drawing/2014/main" id="{B3FADB93-3B6B-F042-804E-F03F4810CB04}"/>
              </a:ext>
            </a:extLst>
          </p:cNvPr>
          <p:cNvSpPr txBox="1"/>
          <p:nvPr/>
        </p:nvSpPr>
        <p:spPr>
          <a:xfrm>
            <a:off x="5360834" y="4869940"/>
            <a:ext cx="3776424" cy="1353820"/>
          </a:xfrm>
          <a:prstGeom prst="rect">
            <a:avLst/>
          </a:prstGeom>
          <a:noFill/>
          <a:ln>
            <a:noFill/>
          </a:ln>
        </p:spPr>
        <p:txBody>
          <a:bodyPr spcFirstLastPara="1" wrap="square" lIns="85052" tIns="85052" rIns="85052" bIns="85052" anchor="t" anchorCtr="0">
            <a:spAutoFit/>
          </a:bodyPr>
          <a:lstStyle/>
          <a:p>
            <a:pPr algn="just">
              <a:buClr>
                <a:schemeClr val="dk1"/>
              </a:buClr>
              <a:buSzPts val="1100"/>
            </a:pPr>
            <a:r>
              <a:rPr lang="en-US" sz="992" b="1" dirty="0">
                <a:solidFill>
                  <a:schemeClr val="accent3">
                    <a:lumMod val="50000"/>
                  </a:schemeClr>
                </a:solidFill>
              </a:rPr>
              <a:t>Results</a:t>
            </a:r>
            <a:r>
              <a:rPr lang="en" sz="992" b="1" dirty="0">
                <a:solidFill>
                  <a:schemeClr val="accent3">
                    <a:lumMod val="50000"/>
                  </a:schemeClr>
                </a:solidFill>
              </a:rPr>
              <a:t>: </a:t>
            </a:r>
            <a:r>
              <a:rPr lang="en" sz="836" dirty="0">
                <a:solidFill>
                  <a:schemeClr val="dk1"/>
                </a:solidFill>
              </a:rPr>
              <a:t>Unfortunately, we did not have many PBR transformants to test. Both bioreporter and Control (GFP Producer) cell patches grew in the presence of all concentrations of lead. However, the bioreporter cells did not  turn green in the presence of lead. </a:t>
            </a:r>
            <a:r>
              <a:rPr lang="en-US" sz="836" dirty="0">
                <a:solidFill>
                  <a:schemeClr val="dk1"/>
                </a:solidFill>
                <a:latin typeface="Arial" panose="020B0604020202020204" pitchFamily="34" charset="0"/>
                <a:cs typeface="Arial" panose="020B0604020202020204" pitchFamily="34" charset="0"/>
              </a:rPr>
              <a:t>We still believe that it will be possible to fully engineer bacteria to sense and remove environmental lead and hope that future MCNDHS Biobuilders are able to overcome transformation challenges and adequately test the function of this bioreporter. </a:t>
            </a:r>
          </a:p>
          <a:p>
            <a:pPr algn="just">
              <a:buClr>
                <a:schemeClr val="dk1"/>
              </a:buClr>
              <a:buSzPts val="1100"/>
            </a:pPr>
            <a:endParaRPr lang="en" sz="837" dirty="0">
              <a:solidFill>
                <a:schemeClr val="dk1"/>
              </a:solidFill>
            </a:endParaRPr>
          </a:p>
          <a:p>
            <a:pPr algn="just">
              <a:buClr>
                <a:schemeClr val="dk1"/>
              </a:buClr>
              <a:buSzPts val="1100"/>
            </a:pPr>
            <a:endParaRPr lang="en" sz="837" dirty="0">
              <a:solidFill>
                <a:schemeClr val="dk1"/>
              </a:solidFill>
            </a:endParaRPr>
          </a:p>
        </p:txBody>
      </p:sp>
      <p:sp>
        <p:nvSpPr>
          <p:cNvPr id="4" name="Rounded Rectangle 3">
            <a:extLst>
              <a:ext uri="{FF2B5EF4-FFF2-40B4-BE49-F238E27FC236}">
                <a16:creationId xmlns:a16="http://schemas.microsoft.com/office/drawing/2014/main" id="{48D533E7-3D71-524C-A825-8558CCE2162B}"/>
              </a:ext>
            </a:extLst>
          </p:cNvPr>
          <p:cNvSpPr/>
          <p:nvPr/>
        </p:nvSpPr>
        <p:spPr>
          <a:xfrm>
            <a:off x="5404412" y="4888930"/>
            <a:ext cx="3681888" cy="1043617"/>
          </a:xfrm>
          <a:prstGeom prst="round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5" dirty="0"/>
          </a:p>
        </p:txBody>
      </p:sp>
      <p:pic>
        <p:nvPicPr>
          <p:cNvPr id="20" name="Google Shape;81;p2">
            <a:extLst>
              <a:ext uri="{FF2B5EF4-FFF2-40B4-BE49-F238E27FC236}">
                <a16:creationId xmlns:a16="http://schemas.microsoft.com/office/drawing/2014/main" id="{7C9CE86D-7BEF-6240-B3DE-6824BA6832E8}"/>
              </a:ext>
            </a:extLst>
          </p:cNvPr>
          <p:cNvPicPr preferRelativeResize="0">
            <a:picLocks noChangeAspect="1"/>
          </p:cNvPicPr>
          <p:nvPr/>
        </p:nvPicPr>
        <p:blipFill rotWithShape="1">
          <a:blip r:embed="rId10">
            <a:alphaModFix/>
          </a:blip>
          <a:srcRect l="12339" t="4008" r="7108" b="13152"/>
          <a:stretch/>
        </p:blipFill>
        <p:spPr>
          <a:xfrm rot="10800000">
            <a:off x="9243016" y="1720059"/>
            <a:ext cx="1421544" cy="812295"/>
          </a:xfrm>
          <a:prstGeom prst="rect">
            <a:avLst/>
          </a:prstGeom>
          <a:noFill/>
          <a:ln>
            <a:noFill/>
          </a:ln>
        </p:spPr>
      </p:pic>
      <p:pic>
        <p:nvPicPr>
          <p:cNvPr id="21" name="Google Shape;82;p2">
            <a:extLst>
              <a:ext uri="{FF2B5EF4-FFF2-40B4-BE49-F238E27FC236}">
                <a16:creationId xmlns:a16="http://schemas.microsoft.com/office/drawing/2014/main" id="{CD7C296E-E022-DE4E-A439-E0F0444FCD31}"/>
              </a:ext>
            </a:extLst>
          </p:cNvPr>
          <p:cNvPicPr preferRelativeResize="0">
            <a:picLocks noChangeAspect="1"/>
          </p:cNvPicPr>
          <p:nvPr/>
        </p:nvPicPr>
        <p:blipFill rotWithShape="1">
          <a:blip r:embed="rId11">
            <a:alphaModFix/>
          </a:blip>
          <a:srcRect l="12452" t="1" r="8314" b="18516"/>
          <a:stretch/>
        </p:blipFill>
        <p:spPr>
          <a:xfrm rot="10800000">
            <a:off x="9243016" y="2446043"/>
            <a:ext cx="1421544" cy="812295"/>
          </a:xfrm>
          <a:prstGeom prst="rect">
            <a:avLst/>
          </a:prstGeom>
          <a:noFill/>
          <a:ln>
            <a:noFill/>
          </a:ln>
        </p:spPr>
      </p:pic>
      <p:pic>
        <p:nvPicPr>
          <p:cNvPr id="22" name="Google Shape;83;p2">
            <a:extLst>
              <a:ext uri="{FF2B5EF4-FFF2-40B4-BE49-F238E27FC236}">
                <a16:creationId xmlns:a16="http://schemas.microsoft.com/office/drawing/2014/main" id="{156D4195-7AF6-4341-9C99-A0E46E83507A}"/>
              </a:ext>
            </a:extLst>
          </p:cNvPr>
          <p:cNvPicPr preferRelativeResize="0">
            <a:picLocks noChangeAspect="1"/>
          </p:cNvPicPr>
          <p:nvPr/>
        </p:nvPicPr>
        <p:blipFill rotWithShape="1">
          <a:blip r:embed="rId12">
            <a:alphaModFix/>
          </a:blip>
          <a:srcRect l="9835" t="8971" r="1381" b="6596"/>
          <a:stretch/>
        </p:blipFill>
        <p:spPr>
          <a:xfrm rot="10800000">
            <a:off x="9243016" y="3171591"/>
            <a:ext cx="1421544" cy="751186"/>
          </a:xfrm>
          <a:prstGeom prst="rect">
            <a:avLst/>
          </a:prstGeom>
          <a:noFill/>
          <a:ln>
            <a:noFill/>
          </a:ln>
        </p:spPr>
      </p:pic>
      <p:pic>
        <p:nvPicPr>
          <p:cNvPr id="23" name="Google Shape;84;p2">
            <a:extLst>
              <a:ext uri="{FF2B5EF4-FFF2-40B4-BE49-F238E27FC236}">
                <a16:creationId xmlns:a16="http://schemas.microsoft.com/office/drawing/2014/main" id="{0DCD76A3-99CC-EB41-80E5-AA9EDB32301C}"/>
              </a:ext>
            </a:extLst>
          </p:cNvPr>
          <p:cNvPicPr preferRelativeResize="0">
            <a:picLocks noChangeAspect="1"/>
          </p:cNvPicPr>
          <p:nvPr/>
        </p:nvPicPr>
        <p:blipFill rotWithShape="1">
          <a:blip r:embed="rId13">
            <a:alphaModFix/>
          </a:blip>
          <a:srcRect l="8839" r="3491" b="9842"/>
          <a:stretch/>
        </p:blipFill>
        <p:spPr>
          <a:xfrm rot="10800000">
            <a:off x="9243016" y="3882939"/>
            <a:ext cx="1421544" cy="812295"/>
          </a:xfrm>
          <a:prstGeom prst="rect">
            <a:avLst/>
          </a:prstGeom>
          <a:noFill/>
          <a:ln>
            <a:noFill/>
          </a:ln>
        </p:spPr>
      </p:pic>
      <p:pic>
        <p:nvPicPr>
          <p:cNvPr id="24" name="Google Shape;85;p2">
            <a:extLst>
              <a:ext uri="{FF2B5EF4-FFF2-40B4-BE49-F238E27FC236}">
                <a16:creationId xmlns:a16="http://schemas.microsoft.com/office/drawing/2014/main" id="{7DD070B0-76AA-8743-9A1D-D6C346BFA443}"/>
              </a:ext>
            </a:extLst>
          </p:cNvPr>
          <p:cNvPicPr preferRelativeResize="0">
            <a:picLocks noChangeAspect="1"/>
          </p:cNvPicPr>
          <p:nvPr/>
        </p:nvPicPr>
        <p:blipFill rotWithShape="1">
          <a:blip r:embed="rId14">
            <a:alphaModFix/>
          </a:blip>
          <a:srcRect l="5930" r="2477" b="8168"/>
          <a:stretch/>
        </p:blipFill>
        <p:spPr>
          <a:xfrm rot="10800000">
            <a:off x="9243017" y="4560268"/>
            <a:ext cx="1421544" cy="791965"/>
          </a:xfrm>
          <a:prstGeom prst="rect">
            <a:avLst/>
          </a:prstGeom>
          <a:noFill/>
          <a:ln>
            <a:noFill/>
          </a:ln>
        </p:spPr>
      </p:pic>
      <p:pic>
        <p:nvPicPr>
          <p:cNvPr id="25" name="Google Shape;86;p2">
            <a:extLst>
              <a:ext uri="{FF2B5EF4-FFF2-40B4-BE49-F238E27FC236}">
                <a16:creationId xmlns:a16="http://schemas.microsoft.com/office/drawing/2014/main" id="{36FD78FB-F809-DE45-9BD4-48CC83E5344C}"/>
              </a:ext>
            </a:extLst>
          </p:cNvPr>
          <p:cNvPicPr preferRelativeResize="0">
            <a:picLocks noChangeAspect="1"/>
          </p:cNvPicPr>
          <p:nvPr/>
        </p:nvPicPr>
        <p:blipFill rotWithShape="1">
          <a:blip r:embed="rId15">
            <a:alphaModFix/>
          </a:blip>
          <a:srcRect l="2695" t="6719" b="6826"/>
          <a:stretch/>
        </p:blipFill>
        <p:spPr>
          <a:xfrm rot="10800000">
            <a:off x="9244887" y="5274717"/>
            <a:ext cx="1418233" cy="700183"/>
          </a:xfrm>
          <a:prstGeom prst="rect">
            <a:avLst/>
          </a:prstGeom>
          <a:noFill/>
          <a:ln>
            <a:noFill/>
          </a:ln>
        </p:spPr>
      </p:pic>
      <p:sp>
        <p:nvSpPr>
          <p:cNvPr id="26" name="TextBox 25">
            <a:extLst>
              <a:ext uri="{FF2B5EF4-FFF2-40B4-BE49-F238E27FC236}">
                <a16:creationId xmlns:a16="http://schemas.microsoft.com/office/drawing/2014/main" id="{FDA6C13E-CCF5-704C-9F0F-2F8101834607}"/>
              </a:ext>
            </a:extLst>
          </p:cNvPr>
          <p:cNvSpPr txBox="1"/>
          <p:nvPr/>
        </p:nvSpPr>
        <p:spPr>
          <a:xfrm>
            <a:off x="9281289" y="1734294"/>
            <a:ext cx="1368510" cy="206851"/>
          </a:xfrm>
          <a:prstGeom prst="rect">
            <a:avLst/>
          </a:prstGeom>
          <a:noFill/>
        </p:spPr>
        <p:txBody>
          <a:bodyPr wrap="square" rtlCol="0">
            <a:spAutoFit/>
          </a:bodyPr>
          <a:lstStyle/>
          <a:p>
            <a:r>
              <a:rPr lang="en-US" sz="744" dirty="0">
                <a:solidFill>
                  <a:schemeClr val="bg1"/>
                </a:solidFill>
              </a:rPr>
              <a:t>Bioreporter      GFP Producer</a:t>
            </a:r>
          </a:p>
        </p:txBody>
      </p:sp>
      <p:pic>
        <p:nvPicPr>
          <p:cNvPr id="2" name="MCNDHS lightning talk audio">
            <a:hlinkClick r:id="" action="ppaction://media"/>
            <a:extLst>
              <a:ext uri="{FF2B5EF4-FFF2-40B4-BE49-F238E27FC236}">
                <a16:creationId xmlns:a16="http://schemas.microsoft.com/office/drawing/2014/main" id="{7FDCAC68-1993-4DAC-9BEA-E60E6CE23CE9}"/>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9743673" y="215525"/>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7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374</Words>
  <Application>Microsoft Office PowerPoint</Application>
  <PresentationFormat>Widescreen</PresentationFormat>
  <Paragraphs>20</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Ovitt, Stephanie</dc:creator>
  <cp:lastModifiedBy>Ovitt, Stephanie</cp:lastModifiedBy>
  <cp:revision>14</cp:revision>
  <dcterms:created xsi:type="dcterms:W3CDTF">2022-03-29T16:07:39Z</dcterms:created>
  <dcterms:modified xsi:type="dcterms:W3CDTF">2022-03-29T16:23:13Z</dcterms:modified>
</cp:coreProperties>
</file>