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8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81B76D-634C-49F8-8370-35B97D5C131F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40E6B1-B7DB-43F4-8374-92C3D80B7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248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57995F-4755-4626-ACDA-05A5182206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66CDB1-FD92-4015-8247-F6DA2F06C9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2C41CB-4E60-4CBE-9675-509544C892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CBEE2-9F95-4479-A500-C85E3A881C86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5E20FA-4911-4907-B82C-6D58D5F42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5CFE56-1336-4A2D-A10B-A6D04F072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366B7-3762-451B-959E-567F45CD1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8568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A88441-7F74-413F-B364-E6864A722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796E87-E188-4BEB-A80E-1C16CAE77A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AA8AEA-882B-4D0E-9847-A91FE4D0C0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CBEE2-9F95-4479-A500-C85E3A881C86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92AF16-613B-4F57-B717-A15542E1A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23FD69-85F1-4893-9F96-B59177F88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366B7-3762-451B-959E-567F45CD1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046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7E42DA1-BF6D-4F31-A289-F101DF7B70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8499B2-5AAA-45BE-ABA8-1B28B95EA7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DF273D-299A-4399-AD2F-21E3E65930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CBEE2-9F95-4479-A500-C85E3A881C86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B36081-658B-4325-83FB-32AC89700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FE7C8C-0748-4E3E-9EC1-955A82DF0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366B7-3762-451B-959E-567F45CD1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893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24B6A-B014-47B0-BA91-1A97F7589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559656-254D-4D3F-B506-B80930F1A4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5BADFF-1B1F-4432-969B-973054D079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CBEE2-9F95-4479-A500-C85E3A881C86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D785D0-A4F2-4614-9751-0A27C32F4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99FE60-8FA8-40A4-9F33-0CA44C30A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366B7-3762-451B-959E-567F45CD1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000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12E85-8961-4769-907B-94D369A4C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50B9D9-E6F9-4754-A2AA-AF5C6C41BF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761846-C78D-47E2-A804-D59824609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CBEE2-9F95-4479-A500-C85E3A881C86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3E0A69-0D13-4012-B873-F5DA35756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7EA327-C50B-4697-A618-CB652799A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366B7-3762-451B-959E-567F45CD1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894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5CE671-5951-4C98-884F-034215C0D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8EFD1D-85D8-4181-A62E-26096F7504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6F5128-D0B9-4FC7-8DE5-41E0BC65FB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07B2EB-4A1C-4EC6-A99F-6B2779B50A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CBEE2-9F95-4479-A500-C85E3A881C86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352E90-3D2B-4AB8-8DCD-40F0FE265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EF49B2-2353-4083-9F2F-C08284D04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366B7-3762-451B-959E-567F45CD1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476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AF7E2B-E0B5-4A8E-9FB2-CED32C1386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FD3949-337E-472A-9A97-43AAB7EEA6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1779AA-4135-4851-BA6B-A4EB0BDDA3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9F10AE-0078-4CED-AB24-FFD8CD281A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40F01F1-B6DE-4A06-B22C-00BAD02C82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2EACF9C-333E-40F8-B9BB-FDBF89BE30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CBEE2-9F95-4479-A500-C85E3A881C86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9A44BAB-614F-4D42-843E-299693E62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50F8494-8FE1-413B-8B8D-154B6B072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366B7-3762-451B-959E-567F45CD1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319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A8658F-A0FB-434A-B1CC-F8798B010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5C38C3-CA38-4E84-A0BD-D86841F5E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CBEE2-9F95-4479-A500-C85E3A881C86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576DC9-E2E2-4F1B-8D33-C73A71C3F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7065E6-27A1-49C4-B3BD-B15B83866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366B7-3762-451B-959E-567F45CD1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809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5F59A72-B39A-4D7E-8EC5-204A78A8B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CBEE2-9F95-4479-A500-C85E3A881C86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A988FE-1375-4298-A67B-33B78B35FB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7F4082-A7D3-4790-8270-5989F5267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366B7-3762-451B-959E-567F45CD1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197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20D70E-9483-41DD-8392-0FFEB5C61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C54AB3-E682-4E53-A962-14E0DBE7AC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FBE71E-C3D3-4BDA-A615-2D043B4640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64A2C6-4DE3-415E-AEA0-2FFA0D4004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CBEE2-9F95-4479-A500-C85E3A881C86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414DA0-8BA2-4DC6-B346-E65A969EC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B44C50-8EAF-4457-8272-B257573D5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366B7-3762-451B-959E-567F45CD1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72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06C17D-FED9-446D-B609-250B1F2E96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E295636-5A05-401C-8B6A-86F3D4B68E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810236-AAE7-4493-BA0D-E7537D8C40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35074B-1A80-45AB-A3E6-29A41A6E11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CBEE2-9F95-4479-A500-C85E3A881C86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9003B7-BACA-4388-9E60-02855FEA7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842DCB-514D-4995-A259-B62B2A2AD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366B7-3762-451B-959E-567F45CD1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540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9467CE6-F211-46C4-9EE7-FD16F056A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C238EA-18C3-4461-A447-D1D9981272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EB5C60-6B06-4194-9F4E-73AEE70989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4CBEE2-9F95-4479-A500-C85E3A881C86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FD2250-5A7A-4AA8-A6DC-9B322BAD2A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C95E36-784F-4DD4-9471-02BA1C29A2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F366B7-3762-451B-959E-567F45CD1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817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/>
        </p:nvSpPr>
        <p:spPr>
          <a:xfrm>
            <a:off x="2810500" y="142400"/>
            <a:ext cx="69600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0000"/>
              </a:buClr>
              <a:buSzPts val="4000"/>
            </a:pPr>
            <a:r>
              <a:rPr lang="en-US" sz="40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Flavenoids for Eye Health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1"/>
          <p:cNvSpPr txBox="1"/>
          <p:nvPr/>
        </p:nvSpPr>
        <p:spPr>
          <a:xfrm>
            <a:off x="3594600" y="850400"/>
            <a:ext cx="53154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0000"/>
              </a:buClr>
              <a:buSzPts val="2000"/>
            </a:pPr>
            <a:r>
              <a:rPr lang="en-US" sz="20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Zoe Lai, Cynthia Li, Corinne Meng, Paris Weaver </a:t>
            </a:r>
            <a:endParaRPr sz="2000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>
              <a:buClr>
                <a:srgbClr val="000000"/>
              </a:buClr>
              <a:buSzPts val="2000"/>
            </a:pPr>
            <a:r>
              <a:rPr lang="en-US" sz="20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Western Reserve Academy</a:t>
            </a:r>
            <a:endParaRPr sz="12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1"/>
          <p:cNvSpPr txBox="1"/>
          <p:nvPr/>
        </p:nvSpPr>
        <p:spPr>
          <a:xfrm>
            <a:off x="1690625" y="1653701"/>
            <a:ext cx="4743300" cy="1791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indent="-304800">
              <a:lnSpc>
                <a:spcPct val="115000"/>
              </a:lnSpc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Objective: Genetically engineering </a:t>
            </a:r>
            <a:r>
              <a:rPr lang="en-US" sz="16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Bifidobacterium </a:t>
            </a: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into a rutin factory in able to prevent oxidative stress in the eyes that leads to presbyopia.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>
              <a:lnSpc>
                <a:spcPct val="115000"/>
              </a:lnSpc>
            </a:pP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indent="-304800">
              <a:lnSpc>
                <a:spcPct val="115000"/>
              </a:lnSpc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Techniques needed: DNA extraction, Gene editing (ZFNs, TALENs, CRISPR/Cas9), PCR, lyophilization,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7" name="Google Shape;87;p1"/>
          <p:cNvPicPr preferRelativeResize="0"/>
          <p:nvPr/>
        </p:nvPicPr>
        <p:blipFill rotWithShape="1">
          <a:blip r:embed="rId5">
            <a:alphaModFix/>
          </a:blip>
          <a:srcRect t="16184" b="36685"/>
          <a:stretch/>
        </p:blipFill>
        <p:spPr>
          <a:xfrm>
            <a:off x="8971500" y="6412100"/>
            <a:ext cx="1696500" cy="4459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8" name="Google Shape;88;p1"/>
          <p:cNvCxnSpPr/>
          <p:nvPr/>
        </p:nvCxnSpPr>
        <p:spPr>
          <a:xfrm>
            <a:off x="1524000" y="6423950"/>
            <a:ext cx="9144000" cy="138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89" name="Google Shape;89;p1"/>
          <p:cNvPicPr preferRelativeResize="0"/>
          <p:nvPr/>
        </p:nvPicPr>
        <p:blipFill rotWithShape="1">
          <a:blip r:embed="rId6">
            <a:alphaModFix/>
          </a:blip>
          <a:srcRect l="10533" t="26519" r="37727" b="36514"/>
          <a:stretch/>
        </p:blipFill>
        <p:spPr>
          <a:xfrm>
            <a:off x="1834426" y="3408388"/>
            <a:ext cx="4181023" cy="208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"/>
          <p:cNvPicPr preferRelativeResize="0"/>
          <p:nvPr/>
        </p:nvPicPr>
        <p:blipFill rotWithShape="1">
          <a:blip r:embed="rId7">
            <a:alphaModFix/>
          </a:blip>
          <a:srcRect l="2677" t="9625" r="15193" b="14461"/>
          <a:stretch/>
        </p:blipFill>
        <p:spPr>
          <a:xfrm>
            <a:off x="6711625" y="1558397"/>
            <a:ext cx="3707648" cy="2394653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"/>
          <p:cNvSpPr txBox="1"/>
          <p:nvPr/>
        </p:nvSpPr>
        <p:spPr>
          <a:xfrm>
            <a:off x="6658200" y="3815200"/>
            <a:ext cx="3568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en-US" sz="900" i="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Fig.1. Biosynthesis pathway expressing quercetin 3-O-rutinoside (rutin) in Bifidobacterium</a:t>
            </a:r>
            <a:endParaRPr sz="900" i="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"/>
          <p:cNvSpPr txBox="1"/>
          <p:nvPr/>
        </p:nvSpPr>
        <p:spPr>
          <a:xfrm>
            <a:off x="1773650" y="5434925"/>
            <a:ext cx="47433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en-US" sz="900" i="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Fig.2. Gene expression. Promoter: Pgap_Blo; reporter: </a:t>
            </a:r>
            <a:r>
              <a:rPr lang="en-US" sz="900" i="1">
                <a:solidFill>
                  <a:srgbClr val="434343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α</a:t>
            </a:r>
            <a:r>
              <a:rPr lang="en-US" sz="900" i="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-galactosidase (</a:t>
            </a:r>
            <a:r>
              <a:rPr lang="en-US" sz="900" i="1">
                <a:solidFill>
                  <a:srgbClr val="434343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α</a:t>
            </a:r>
            <a:r>
              <a:rPr lang="en-US" sz="900" i="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-Gal); terminator</a:t>
            </a:r>
            <a:endParaRPr sz="900" i="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3" name="Google Shape;93;p1"/>
          <p:cNvPicPr preferRelativeResize="0"/>
          <p:nvPr/>
        </p:nvPicPr>
        <p:blipFill rotWithShape="1">
          <a:blip r:embed="rId8">
            <a:alphaModFix/>
          </a:blip>
          <a:srcRect l="1349" t="12288" r="1582"/>
          <a:stretch/>
        </p:blipFill>
        <p:spPr>
          <a:xfrm>
            <a:off x="6658201" y="6002162"/>
            <a:ext cx="3814499" cy="306289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"/>
          <p:cNvPicPr preferRelativeResize="0"/>
          <p:nvPr/>
        </p:nvPicPr>
        <p:blipFill rotWithShape="1">
          <a:blip r:embed="rId9">
            <a:alphaModFix/>
          </a:blip>
          <a:srcRect r="10522"/>
          <a:stretch/>
        </p:blipFill>
        <p:spPr>
          <a:xfrm>
            <a:off x="6673227" y="4221100"/>
            <a:ext cx="3784448" cy="1737668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"/>
          <p:cNvSpPr txBox="1"/>
          <p:nvPr/>
        </p:nvSpPr>
        <p:spPr>
          <a:xfrm>
            <a:off x="1773650" y="5708150"/>
            <a:ext cx="47433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en-US" sz="900" i="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Fig.3. Glycation induced protein aggregation in lens treated with quercetin(74%). Glycation causes serious age-related change in lens proteins and leads to aggregation and crosslinking amongst lens crystallin molecules that leads to presbyopia (Patil et al., 2019).</a:t>
            </a:r>
            <a:endParaRPr sz="900" i="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"/>
          <p:cNvSpPr txBox="1"/>
          <p:nvPr/>
        </p:nvSpPr>
        <p:spPr>
          <a:xfrm>
            <a:off x="1773650" y="6449600"/>
            <a:ext cx="4743300" cy="728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spcBef>
                <a:spcPts val="1400"/>
              </a:spcBef>
              <a:spcAft>
                <a:spcPts val="1400"/>
              </a:spcAft>
            </a:pPr>
            <a:r>
              <a:rPr lang="en-US" sz="600" i="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Patil, K. K., Meshram, R. J., Barage, S. H., &amp; Gacche, R. N. (2019, February). Dietary flavonoids inhibit the glycation of lens proteins: Implications in the management of Diabetic Cataract. 3 Biotech. Retrieved February 24, 2022, from https://www.ncbi.nlm.nih.gov/pmc/articles/PMC6346605/</a:t>
            </a:r>
            <a:endParaRPr sz="600" i="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lighting talk">
            <a:hlinkClick r:id="" action="ppaction://media"/>
            <a:extLst>
              <a:ext uri="{FF2B5EF4-FFF2-40B4-BE49-F238E27FC236}">
                <a16:creationId xmlns:a16="http://schemas.microsoft.com/office/drawing/2014/main" id="{E9A3C1CA-D285-4FBF-8187-97F71498E64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992706" y="167729"/>
            <a:ext cx="406400" cy="40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19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216</Words>
  <Application>Microsoft Office PowerPoint</Application>
  <PresentationFormat>Widescreen</PresentationFormat>
  <Paragraphs>10</Paragraphs>
  <Slides>1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Ovitt, Stephanie</dc:creator>
  <cp:lastModifiedBy>Ovitt, Stephanie</cp:lastModifiedBy>
  <cp:revision>18</cp:revision>
  <dcterms:created xsi:type="dcterms:W3CDTF">2022-03-29T16:07:39Z</dcterms:created>
  <dcterms:modified xsi:type="dcterms:W3CDTF">2022-03-29T16:24:48Z</dcterms:modified>
</cp:coreProperties>
</file>