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8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1B76D-634C-49F8-8370-35B97D5C131F}"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0E6B1-B7DB-43F4-8374-92C3D80B7C11}" type="slidenum">
              <a:rPr lang="en-US" smtClean="0"/>
              <a:t>‹#›</a:t>
            </a:fld>
            <a:endParaRPr lang="en-US"/>
          </a:p>
        </p:txBody>
      </p:sp>
    </p:spTree>
    <p:extLst>
      <p:ext uri="{BB962C8B-B14F-4D97-AF65-F5344CB8AC3E}">
        <p14:creationId xmlns:p14="http://schemas.microsoft.com/office/powerpoint/2010/main" val="388324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995F-4755-4626-ACDA-05A5182206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6CDB1-FD92-4015-8247-F6DA2F06C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C41CB-4E60-4CBE-9675-509544C89230}"/>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665E20FA-4911-4907-B82C-6D58D5F42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CFE56-1336-4A2D-A10B-A6D04F072247}"/>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60185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8441-7F74-413F-B364-E6864A722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96E87-E188-4BEB-A80E-1C16CAE77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A8AEA-882B-4D0E-9847-A91FE4D0C07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092AF16-613B-4F57-B717-A15542E1A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3FD69-85F1-4893-9F96-B59177F88E4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49004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42DA1-BF6D-4F31-A289-F101DF7B7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499B2-5AAA-45BE-ABA8-1B28B95EA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F273D-299A-4399-AD2F-21E3E659308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1B36081-658B-4325-83FB-32AC89700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E7C8C-0748-4E3E-9EC1-955A82DF0CD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84589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4B6A-B014-47B0-BA91-1A97F7589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559656-254D-4D3F-B506-B80930F1A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BADFF-1B1F-4432-969B-973054D07921}"/>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8CD785D0-A4F2-4614-9751-0A27C32F4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9FE60-8FA8-40A4-9F33-0CA44C30A96F}"/>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6100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2E85-8961-4769-907B-94D369A4C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50B9D9-E6F9-4754-A2AA-AF5C6C41B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61846-C78D-47E2-A804-D59824609F14}"/>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D73E0A69-0D13-4012-B873-F5DA35756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EA327-C50B-4697-A618-CB652799ABE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80789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E671-5951-4C98-884F-034215C0D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EFD1D-85D8-4181-A62E-26096F750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F5128-D0B9-4FC7-8DE5-41E0BC65F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7B2EB-4A1C-4EC6-A99F-6B2779B50AA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7C352E90-3D2B-4AB8-8DCD-40F0FE265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F49B2-2353-4083-9F2F-C08284D043B3}"/>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8847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7E2B-E0B5-4A8E-9FB2-CED32C138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D3949-337E-472A-9A97-43AAB7EEA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779AA-4135-4851-BA6B-A4EB0BDDA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9F10AE-0078-4CED-AB24-FFD8CD281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F01F1-B6DE-4A06-B22C-00BAD02C8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ACF9C-333E-40F8-B9BB-FDBF89BE307D}"/>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8" name="Footer Placeholder 7">
            <a:extLst>
              <a:ext uri="{FF2B5EF4-FFF2-40B4-BE49-F238E27FC236}">
                <a16:creationId xmlns:a16="http://schemas.microsoft.com/office/drawing/2014/main" id="{D9A44BAB-614F-4D42-843E-299693E62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F8494-8FE1-413B-8B8D-154B6B0724F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421031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58F-A0FB-434A-B1CC-F8798B010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C38C3-CA38-4E84-A0BD-D86841F5EA8E}"/>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4" name="Footer Placeholder 3">
            <a:extLst>
              <a:ext uri="{FF2B5EF4-FFF2-40B4-BE49-F238E27FC236}">
                <a16:creationId xmlns:a16="http://schemas.microsoft.com/office/drawing/2014/main" id="{0A576DC9-E2E2-4F1B-8D33-C73A71C3F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065E6-27A1-49C4-B3BD-B15B83866AFD}"/>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0080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59A72-B39A-4D7E-8EC5-204A78A8BAD2}"/>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3" name="Footer Placeholder 2">
            <a:extLst>
              <a:ext uri="{FF2B5EF4-FFF2-40B4-BE49-F238E27FC236}">
                <a16:creationId xmlns:a16="http://schemas.microsoft.com/office/drawing/2014/main" id="{82A988FE-1375-4298-A67B-33B78B35F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F4082-A7D3-4790-8270-5989F5267F59}"/>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78419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70E-9483-41DD-8392-0FFEB5C61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54AB3-E682-4E53-A962-14E0DBE7A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BE71E-C3D3-4BDA-A615-2D043B46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4A2C6-4DE3-415E-AEA0-2FFA0D400468}"/>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44414DA0-8BA2-4DC6-B346-E65A969EC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44C50-8EAF-4457-8272-B257573D56A2}"/>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337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C17D-FED9-446D-B609-250B1F2E9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295636-5A05-401C-8B6A-86F3D4B68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0236-AAE7-4493-BA0D-E7537D8C4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5074B-1A80-45AB-A3E6-29A41A6E1199}"/>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BF9003B7-BACA-4388-9E60-02855FEA7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42DCB-514D-4995-A259-B62B2A2AD098}"/>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70354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467CE6-F211-46C4-9EE7-FD16F056A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238EA-18C3-4461-A447-D1D998127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B5C60-6B06-4194-9F4E-73AEE7098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9FFD2250-5A7A-4AA8-A6DC-9B322BAD2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95E36-784F-4DD4-9471-02BA1C29A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366B7-3762-451B-959E-567F45CD1CB1}" type="slidenum">
              <a:rPr lang="en-US" smtClean="0"/>
              <a:t>‹#›</a:t>
            </a:fld>
            <a:endParaRPr lang="en-US"/>
          </a:p>
        </p:txBody>
      </p:sp>
    </p:spTree>
    <p:extLst>
      <p:ext uri="{BB962C8B-B14F-4D97-AF65-F5344CB8AC3E}">
        <p14:creationId xmlns:p14="http://schemas.microsoft.com/office/powerpoint/2010/main" val="382181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4091393" y="5"/>
            <a:ext cx="4321800" cy="708000"/>
          </a:xfrm>
          <a:prstGeom prst="rect">
            <a:avLst/>
          </a:prstGeom>
          <a:noFill/>
          <a:ln>
            <a:noFill/>
          </a:ln>
        </p:spPr>
        <p:txBody>
          <a:bodyPr spcFirstLastPara="1" wrap="square" lIns="91425" tIns="45700" rIns="91425" bIns="45700" anchor="t" anchorCtr="0">
            <a:spAutoFit/>
          </a:bodyPr>
          <a:lstStyle/>
          <a:p>
            <a:pPr algn="ctr">
              <a:buClr>
                <a:srgbClr val="000000"/>
              </a:buClr>
              <a:buSzPts val="4000"/>
            </a:pPr>
            <a:r>
              <a:rPr lang="en-US" sz="4000" u="sng">
                <a:solidFill>
                  <a:schemeClr val="dk1"/>
                </a:solidFill>
                <a:latin typeface="Calibri"/>
                <a:ea typeface="Calibri"/>
                <a:cs typeface="Calibri"/>
                <a:sym typeface="Calibri"/>
              </a:rPr>
              <a:t>Endofight</a:t>
            </a:r>
            <a:endParaRPr sz="1400">
              <a:solidFill>
                <a:srgbClr val="000000"/>
              </a:solidFill>
              <a:latin typeface="Arial"/>
              <a:ea typeface="Arial"/>
              <a:cs typeface="Arial"/>
              <a:sym typeface="Arial"/>
            </a:endParaRPr>
          </a:p>
        </p:txBody>
      </p:sp>
      <p:sp>
        <p:nvSpPr>
          <p:cNvPr id="85" name="Google Shape;85;p1"/>
          <p:cNvSpPr txBox="1"/>
          <p:nvPr/>
        </p:nvSpPr>
        <p:spPr>
          <a:xfrm>
            <a:off x="6338525" y="1025575"/>
            <a:ext cx="4135800" cy="585000"/>
          </a:xfrm>
          <a:prstGeom prst="rect">
            <a:avLst/>
          </a:prstGeom>
          <a:noFill/>
          <a:ln>
            <a:noFill/>
          </a:ln>
        </p:spPr>
        <p:txBody>
          <a:bodyPr spcFirstLastPara="1" wrap="square" lIns="91425" tIns="45700" rIns="91425" bIns="45700" anchor="t" anchorCtr="0">
            <a:spAutoFit/>
          </a:bodyPr>
          <a:lstStyle/>
          <a:p>
            <a:pPr algn="ctr">
              <a:buClr>
                <a:srgbClr val="000000"/>
              </a:buClr>
              <a:buSzPts val="2000"/>
            </a:pPr>
            <a:r>
              <a:rPr lang="en-US" sz="1600" i="1" dirty="0">
                <a:solidFill>
                  <a:schemeClr val="dk1"/>
                </a:solidFill>
                <a:latin typeface="Calibri"/>
                <a:ea typeface="Calibri"/>
                <a:cs typeface="Calibri"/>
                <a:sym typeface="Calibri"/>
              </a:rPr>
              <a:t>James Gong, Maximus Keller, Hank Wang</a:t>
            </a:r>
            <a:endParaRPr sz="1600" i="1" dirty="0">
              <a:solidFill>
                <a:schemeClr val="dk1"/>
              </a:solidFill>
              <a:latin typeface="Calibri"/>
              <a:ea typeface="Calibri"/>
              <a:cs typeface="Calibri"/>
              <a:sym typeface="Calibri"/>
            </a:endParaRPr>
          </a:p>
          <a:p>
            <a:pPr algn="ctr">
              <a:buClr>
                <a:srgbClr val="000000"/>
              </a:buClr>
              <a:buSzPts val="2000"/>
            </a:pPr>
            <a:r>
              <a:rPr lang="en-US" sz="1600" i="1" dirty="0">
                <a:solidFill>
                  <a:schemeClr val="dk1"/>
                </a:solidFill>
                <a:latin typeface="Calibri"/>
                <a:ea typeface="Calibri"/>
                <a:cs typeface="Calibri"/>
                <a:sym typeface="Calibri"/>
              </a:rPr>
              <a:t>Western Reserve Academy</a:t>
            </a:r>
            <a:endParaRPr sz="800" dirty="0">
              <a:solidFill>
                <a:srgbClr val="000000"/>
              </a:solidFill>
              <a:latin typeface="Arial"/>
              <a:ea typeface="Arial"/>
              <a:cs typeface="Arial"/>
              <a:sym typeface="Arial"/>
            </a:endParaRPr>
          </a:p>
        </p:txBody>
      </p:sp>
      <p:sp>
        <p:nvSpPr>
          <p:cNvPr id="86" name="Google Shape;86;p1"/>
          <p:cNvSpPr txBox="1"/>
          <p:nvPr/>
        </p:nvSpPr>
        <p:spPr>
          <a:xfrm>
            <a:off x="1613475" y="772725"/>
            <a:ext cx="4737600" cy="3417000"/>
          </a:xfrm>
          <a:prstGeom prst="rect">
            <a:avLst/>
          </a:prstGeom>
          <a:noFill/>
          <a:ln>
            <a:noFill/>
          </a:ln>
        </p:spPr>
        <p:txBody>
          <a:bodyPr spcFirstLastPara="1" wrap="square" lIns="91425" tIns="45700" rIns="91425" bIns="45700" anchor="t" anchorCtr="0">
            <a:spAutoFit/>
          </a:bodyPr>
          <a:lstStyle/>
          <a:p>
            <a:pPr marL="342900" indent="-279400">
              <a:buClr>
                <a:schemeClr val="dk1"/>
              </a:buClr>
              <a:buSzPts val="1200"/>
              <a:buFont typeface="Calibri"/>
              <a:buChar char="•"/>
            </a:pPr>
            <a:r>
              <a:rPr lang="en-US" sz="1200">
                <a:solidFill>
                  <a:schemeClr val="dk1"/>
                </a:solidFill>
                <a:latin typeface="Calibri"/>
                <a:ea typeface="Calibri"/>
                <a:cs typeface="Calibri"/>
                <a:sym typeface="Calibri"/>
              </a:rPr>
              <a:t>Our project proposes the insertion of a plasmid that contains antibacterial gene XA4, as well as two genes which encode antifungal protein chitinase and b-3 1-glucanase, into an vertically transformed endophyte named </a:t>
            </a:r>
            <a:r>
              <a:rPr lang="en-US" sz="1200" i="1">
                <a:solidFill>
                  <a:srgbClr val="0E101A"/>
                </a:solidFill>
                <a:latin typeface="Calibri"/>
                <a:ea typeface="Calibri"/>
                <a:cs typeface="Calibri"/>
                <a:sym typeface="Calibri"/>
              </a:rPr>
              <a:t>Methylobacterium radiotolerans</a:t>
            </a:r>
            <a:r>
              <a:rPr lang="en-US" sz="1200">
                <a:solidFill>
                  <a:schemeClr val="dk1"/>
                </a:solidFill>
                <a:latin typeface="Calibri"/>
                <a:ea typeface="Calibri"/>
                <a:cs typeface="Calibri"/>
                <a:sym typeface="Calibri"/>
              </a:rPr>
              <a:t>. </a:t>
            </a:r>
            <a:r>
              <a:rPr lang="en-US" sz="1200" i="1">
                <a:solidFill>
                  <a:schemeClr val="dk1"/>
                </a:solidFill>
                <a:latin typeface="Calibri"/>
                <a:ea typeface="Calibri"/>
                <a:cs typeface="Calibri"/>
                <a:sym typeface="Calibri"/>
              </a:rPr>
              <a:t>M. radiotolerans</a:t>
            </a:r>
            <a:r>
              <a:rPr lang="en-US" sz="1200">
                <a:solidFill>
                  <a:schemeClr val="dk1"/>
                </a:solidFill>
                <a:latin typeface="Calibri"/>
                <a:ea typeface="Calibri"/>
                <a:cs typeface="Calibri"/>
                <a:sym typeface="Calibri"/>
              </a:rPr>
              <a:t> is a symbiotic bacteria that dwells in all parts of rice plant and transfers from parents to offspring via seed. XA4 enhances rigidness of plant cell walls, enabling the resistance towards rice blight bacteria </a:t>
            </a:r>
            <a:r>
              <a:rPr lang="en-US" sz="1200" i="1">
                <a:solidFill>
                  <a:srgbClr val="202124"/>
                </a:solidFill>
                <a:highlight>
                  <a:srgbClr val="FFFFFF"/>
                </a:highlight>
                <a:latin typeface="Calibri"/>
                <a:ea typeface="Calibri"/>
                <a:cs typeface="Calibri"/>
                <a:sym typeface="Calibri"/>
              </a:rPr>
              <a:t>Xanthomonas oryzae </a:t>
            </a:r>
            <a:r>
              <a:rPr lang="en-US" sz="1200">
                <a:solidFill>
                  <a:srgbClr val="202124"/>
                </a:solidFill>
                <a:highlight>
                  <a:srgbClr val="FFFFFF"/>
                </a:highlight>
                <a:latin typeface="Calibri"/>
                <a:ea typeface="Calibri"/>
                <a:cs typeface="Calibri"/>
                <a:sym typeface="Calibri"/>
              </a:rPr>
              <a:t>pv</a:t>
            </a:r>
            <a:r>
              <a:rPr lang="en-US" sz="1200" i="1">
                <a:solidFill>
                  <a:srgbClr val="202124"/>
                </a:solidFill>
                <a:highlight>
                  <a:srgbClr val="FFFFFF"/>
                </a:highlight>
                <a:latin typeface="Calibri"/>
                <a:ea typeface="Calibri"/>
                <a:cs typeface="Calibri"/>
                <a:sym typeface="Calibri"/>
              </a:rPr>
              <a:t>. oryzae, </a:t>
            </a:r>
            <a:r>
              <a:rPr lang="en-US" sz="1200">
                <a:solidFill>
                  <a:srgbClr val="202124"/>
                </a:solidFill>
                <a:highlight>
                  <a:srgbClr val="FFFFFF"/>
                </a:highlight>
                <a:latin typeface="Calibri"/>
                <a:ea typeface="Calibri"/>
                <a:cs typeface="Calibri"/>
                <a:sym typeface="Calibri"/>
              </a:rPr>
              <a:t>whereas chitinase and b-3 1-glucanase hydrolyzes cell walls of pathogenic fungi such as rice blast fungus </a:t>
            </a:r>
            <a:r>
              <a:rPr lang="en-US" sz="1200" i="1">
                <a:solidFill>
                  <a:srgbClr val="202124"/>
                </a:solidFill>
                <a:highlight>
                  <a:srgbClr val="FFFFFF"/>
                </a:highlight>
                <a:latin typeface="Calibri"/>
                <a:ea typeface="Calibri"/>
                <a:cs typeface="Calibri"/>
                <a:sym typeface="Calibri"/>
              </a:rPr>
              <a:t>Magnaporthe grisea</a:t>
            </a:r>
            <a:r>
              <a:rPr lang="en-US" sz="1200">
                <a:solidFill>
                  <a:srgbClr val="202124"/>
                </a:solidFill>
                <a:highlight>
                  <a:srgbClr val="FFFFFF"/>
                </a:highlight>
                <a:latin typeface="Calibri"/>
                <a:ea typeface="Calibri"/>
                <a:cs typeface="Calibri"/>
                <a:sym typeface="Calibri"/>
              </a:rPr>
              <a:t>. Through inserting </a:t>
            </a:r>
            <a:r>
              <a:rPr lang="en-US" sz="1200" i="1">
                <a:solidFill>
                  <a:srgbClr val="202124"/>
                </a:solidFill>
                <a:highlight>
                  <a:srgbClr val="FFFFFF"/>
                </a:highlight>
                <a:latin typeface="Calibri"/>
                <a:ea typeface="Calibri"/>
                <a:cs typeface="Calibri"/>
                <a:sym typeface="Calibri"/>
              </a:rPr>
              <a:t>M. radiotolerans</a:t>
            </a:r>
            <a:r>
              <a:rPr lang="en-US" sz="1200">
                <a:solidFill>
                  <a:srgbClr val="202124"/>
                </a:solidFill>
                <a:highlight>
                  <a:srgbClr val="FFFFFF"/>
                </a:highlight>
                <a:latin typeface="Calibri"/>
                <a:ea typeface="Calibri"/>
                <a:cs typeface="Calibri"/>
                <a:sym typeface="Calibri"/>
              </a:rPr>
              <a:t> after transforming the plasmid into it, the endophyte would provide immunity for a strain of rice towards the specific pathogen.</a:t>
            </a:r>
            <a:endParaRPr sz="1200">
              <a:solidFill>
                <a:schemeClr val="dk1"/>
              </a:solidFill>
              <a:latin typeface="Calibri"/>
              <a:ea typeface="Calibri"/>
              <a:cs typeface="Calibri"/>
              <a:sym typeface="Calibri"/>
            </a:endParaRPr>
          </a:p>
          <a:p>
            <a:pPr marL="342900" indent="-279400">
              <a:buClr>
                <a:schemeClr val="dk1"/>
              </a:buClr>
              <a:buSzPts val="1200"/>
              <a:buFont typeface="Calibri"/>
              <a:buChar char="•"/>
            </a:pPr>
            <a:r>
              <a:rPr lang="en-US" sz="1200">
                <a:solidFill>
                  <a:schemeClr val="dk1"/>
                </a:solidFill>
                <a:latin typeface="Calibri"/>
                <a:ea typeface="Calibri"/>
                <a:cs typeface="Calibri"/>
                <a:sym typeface="Calibri"/>
              </a:rPr>
              <a:t>Our project will use transformation of plasmid into methylobacterium via electroporation, and SDS PAGE which is electrophoresis for protein, and protein purification to separate the desired protein that is transcripted from inserted gene into RNA and translated into antibacterials.</a:t>
            </a:r>
            <a:endParaRPr sz="1200">
              <a:solidFill>
                <a:srgbClr val="000000"/>
              </a:solidFill>
              <a:latin typeface="Calibri"/>
              <a:ea typeface="Calibri"/>
              <a:cs typeface="Calibri"/>
              <a:sym typeface="Calibri"/>
            </a:endParaRPr>
          </a:p>
        </p:txBody>
      </p:sp>
      <p:pic>
        <p:nvPicPr>
          <p:cNvPr id="87" name="Google Shape;87;p1"/>
          <p:cNvPicPr preferRelativeResize="0"/>
          <p:nvPr/>
        </p:nvPicPr>
        <p:blipFill rotWithShape="1">
          <a:blip r:embed="rId5">
            <a:alphaModFix/>
          </a:blip>
          <a:srcRect t="16184" b="36685"/>
          <a:stretch/>
        </p:blipFill>
        <p:spPr>
          <a:xfrm>
            <a:off x="8971500" y="6412100"/>
            <a:ext cx="1696500" cy="445900"/>
          </a:xfrm>
          <a:prstGeom prst="rect">
            <a:avLst/>
          </a:prstGeom>
          <a:noFill/>
          <a:ln>
            <a:noFill/>
          </a:ln>
        </p:spPr>
      </p:pic>
      <p:cxnSp>
        <p:nvCxnSpPr>
          <p:cNvPr id="88" name="Google Shape;88;p1"/>
          <p:cNvCxnSpPr/>
          <p:nvPr/>
        </p:nvCxnSpPr>
        <p:spPr>
          <a:xfrm>
            <a:off x="1524000" y="6423950"/>
            <a:ext cx="9144000" cy="13800"/>
          </a:xfrm>
          <a:prstGeom prst="straightConnector1">
            <a:avLst/>
          </a:prstGeom>
          <a:noFill/>
          <a:ln w="19050" cap="flat" cmpd="sng">
            <a:solidFill>
              <a:schemeClr val="accent1"/>
            </a:solidFill>
            <a:prstDash val="solid"/>
            <a:round/>
            <a:headEnd type="none" w="sm" len="sm"/>
            <a:tailEnd type="none" w="sm" len="sm"/>
          </a:ln>
        </p:spPr>
      </p:cxnSp>
      <p:pic>
        <p:nvPicPr>
          <p:cNvPr id="89" name="Google Shape;89;p1"/>
          <p:cNvPicPr preferRelativeResize="0"/>
          <p:nvPr/>
        </p:nvPicPr>
        <p:blipFill rotWithShape="1">
          <a:blip r:embed="rId6">
            <a:alphaModFix/>
          </a:blip>
          <a:srcRect t="15133" b="23616"/>
          <a:stretch/>
        </p:blipFill>
        <p:spPr>
          <a:xfrm>
            <a:off x="1759865" y="4189725"/>
            <a:ext cx="4591201" cy="2107666"/>
          </a:xfrm>
          <a:prstGeom prst="rect">
            <a:avLst/>
          </a:prstGeom>
          <a:noFill/>
          <a:ln w="9525" cap="flat" cmpd="sng">
            <a:solidFill>
              <a:srgbClr val="7F7F7F"/>
            </a:solidFill>
            <a:prstDash val="solid"/>
            <a:round/>
            <a:headEnd type="none" w="sm" len="sm"/>
            <a:tailEnd type="none" w="sm" len="sm"/>
          </a:ln>
        </p:spPr>
      </p:pic>
      <p:pic>
        <p:nvPicPr>
          <p:cNvPr id="91" name="Google Shape;91;p1"/>
          <p:cNvPicPr preferRelativeResize="0"/>
          <p:nvPr/>
        </p:nvPicPr>
        <p:blipFill rotWithShape="1">
          <a:blip r:embed="rId7">
            <a:alphaModFix/>
          </a:blip>
          <a:srcRect l="9178" r="17684"/>
          <a:stretch/>
        </p:blipFill>
        <p:spPr>
          <a:xfrm>
            <a:off x="6424275" y="2058125"/>
            <a:ext cx="3964326" cy="4065150"/>
          </a:xfrm>
          <a:prstGeom prst="rect">
            <a:avLst/>
          </a:prstGeom>
          <a:noFill/>
          <a:ln>
            <a:noFill/>
          </a:ln>
        </p:spPr>
      </p:pic>
      <p:pic>
        <p:nvPicPr>
          <p:cNvPr id="2" name="105 College St">
            <a:hlinkClick r:id="" action="ppaction://media"/>
            <a:extLst>
              <a:ext uri="{FF2B5EF4-FFF2-40B4-BE49-F238E27FC236}">
                <a16:creationId xmlns:a16="http://schemas.microsoft.com/office/drawing/2014/main" id="{F4BB4650-4784-4667-A5FA-6FD19D5B0B0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819750" y="25719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182</Words>
  <Application>Microsoft Office PowerPoint</Application>
  <PresentationFormat>Widescreen</PresentationFormat>
  <Paragraphs>5</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Ovitt, Stephanie</dc:creator>
  <cp:lastModifiedBy>Ovitt, Stephanie</cp:lastModifiedBy>
  <cp:revision>19</cp:revision>
  <dcterms:created xsi:type="dcterms:W3CDTF">2022-03-29T16:07:39Z</dcterms:created>
  <dcterms:modified xsi:type="dcterms:W3CDTF">2022-03-29T16:25:06Z</dcterms:modified>
</cp:coreProperties>
</file>